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440063" cy="392398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2308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04616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56924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09232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61540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13848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166156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18464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359" userDrawn="1">
          <p15:clr>
            <a:srgbClr val="A4A3A4"/>
          </p15:clr>
        </p15:guide>
        <p15:guide id="2" pos="89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008000"/>
    <a:srgbClr val="800000"/>
    <a:srgbClr val="CC0000"/>
    <a:srgbClr val="D4D4FF"/>
    <a:srgbClr val="D3D3FF"/>
    <a:srgbClr val="777777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671" autoAdjust="0"/>
    <p:restoredTop sz="86376" autoAdjust="0"/>
  </p:normalViewPr>
  <p:slideViewPr>
    <p:cSldViewPr snapToGrid="0">
      <p:cViewPr varScale="1">
        <p:scale>
          <a:sx n="16" d="100"/>
          <a:sy n="16" d="100"/>
        </p:scale>
        <p:origin x="2586" y="132"/>
      </p:cViewPr>
      <p:guideLst>
        <p:guide orient="horz" pos="12359"/>
        <p:guide pos="89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6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5FE3517C-4408-4409-A267-CCA7E8FCA22C}" type="datetimeFigureOut">
              <a:rPr lang="zh-TW" altLang="en-US"/>
              <a:pPr>
                <a:defRPr/>
              </a:pPr>
              <a:t>2015/12/3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C5F54951-9283-4969-911B-6A405847E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664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投影片圖像版面配置區 2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53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2308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04616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56924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09232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61540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6pPr>
    <a:lvl7pPr marL="2713848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7pPr>
    <a:lvl8pPr marL="3166156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8pPr>
    <a:lvl9pPr marL="3618464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85988" y="685800"/>
            <a:ext cx="2486025" cy="3429000"/>
          </a:xfrm>
          <a:prstGeom prst="rect">
            <a:avLst/>
          </a:prstGeom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00684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33319" y="12189755"/>
            <a:ext cx="24173427" cy="8410594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6637" y="22236008"/>
            <a:ext cx="19906790" cy="10028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1439" indent="0" algn="ctr">
              <a:buNone/>
              <a:defRPr/>
            </a:lvl2pPr>
            <a:lvl3pPr marL="902879" indent="0" algn="ctr">
              <a:buNone/>
              <a:defRPr/>
            </a:lvl3pPr>
            <a:lvl4pPr marL="1354318" indent="0" algn="ctr">
              <a:buNone/>
              <a:defRPr/>
            </a:lvl4pPr>
            <a:lvl5pPr marL="1805757" indent="0" algn="ctr">
              <a:buNone/>
              <a:defRPr/>
            </a:lvl5pPr>
            <a:lvl6pPr marL="2257196" indent="0" algn="ctr">
              <a:buNone/>
              <a:defRPr/>
            </a:lvl6pPr>
            <a:lvl7pPr marL="2708636" indent="0" algn="ctr">
              <a:buNone/>
              <a:defRPr/>
            </a:lvl7pPr>
            <a:lvl8pPr marL="3160075" indent="0" algn="ctr">
              <a:buNone/>
              <a:defRPr/>
            </a:lvl8pPr>
            <a:lvl9pPr marL="3611514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1421690" y="1571293"/>
            <a:ext cx="25596684" cy="6539971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280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0619988" y="1571579"/>
            <a:ext cx="6398387" cy="33480571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1571579"/>
            <a:ext cx="19047820" cy="33480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06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46176" y="25215761"/>
            <a:ext cx="24174994" cy="7792215"/>
          </a:xfrm>
          <a:prstGeom prst="rect">
            <a:avLst/>
          </a:prstGeom>
        </p:spPr>
        <p:txBody>
          <a:bodyPr anchor="t"/>
          <a:lstStyle>
            <a:lvl1pPr algn="l">
              <a:defRPr sz="395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46176" y="16632149"/>
            <a:ext cx="24174994" cy="85836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75"/>
            </a:lvl1pPr>
            <a:lvl2pPr marL="451439" indent="0">
              <a:buNone/>
              <a:defRPr sz="1777"/>
            </a:lvl2pPr>
            <a:lvl3pPr marL="902879" indent="0">
              <a:buNone/>
              <a:defRPr sz="1580"/>
            </a:lvl3pPr>
            <a:lvl4pPr marL="1354318" indent="0">
              <a:buNone/>
              <a:defRPr sz="1382"/>
            </a:lvl4pPr>
            <a:lvl5pPr marL="1805757" indent="0">
              <a:buNone/>
              <a:defRPr sz="1382"/>
            </a:lvl5pPr>
            <a:lvl6pPr marL="2257196" indent="0">
              <a:buNone/>
              <a:defRPr sz="1382"/>
            </a:lvl6pPr>
            <a:lvl7pPr marL="2708636" indent="0">
              <a:buNone/>
              <a:defRPr sz="1382"/>
            </a:lvl7pPr>
            <a:lvl8pPr marL="3160075" indent="0">
              <a:buNone/>
              <a:defRPr sz="1382"/>
            </a:lvl8pPr>
            <a:lvl9pPr marL="3611514" indent="0">
              <a:buNone/>
              <a:defRPr sz="1382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21692" y="9155534"/>
            <a:ext cx="12723103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95270" y="9155534"/>
            <a:ext cx="12723104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21691" y="8783865"/>
            <a:ext cx="12566357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1691" y="12444475"/>
            <a:ext cx="12566357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447314" y="8783865"/>
            <a:ext cx="12571060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447314" y="12444475"/>
            <a:ext cx="12571060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8174" y="37315875"/>
            <a:ext cx="17863713" cy="19239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0" y="1"/>
            <a:ext cx="28440063" cy="5694668"/>
          </a:xfrm>
          <a:prstGeom prst="rect">
            <a:avLst/>
          </a:prstGeom>
          <a:solidFill>
            <a:srgbClr val="008000"/>
          </a:solidFill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286" tIns="45143" rIns="90286" bIns="45143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48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258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2" y="1561969"/>
            <a:ext cx="9356191" cy="6649975"/>
          </a:xfrm>
          <a:prstGeom prst="rect">
            <a:avLst/>
          </a:prstGeo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9589" y="1561970"/>
            <a:ext cx="15898786" cy="33490182"/>
          </a:xfrm>
          <a:prstGeom prst="rect">
            <a:avLst/>
          </a:prstGeom>
        </p:spPr>
        <p:txBody>
          <a:bodyPr/>
          <a:lstStyle>
            <a:lvl1pPr>
              <a:defRPr sz="3160"/>
            </a:lvl1pPr>
            <a:lvl2pPr>
              <a:defRPr sz="2765"/>
            </a:lvl2pPr>
            <a:lvl3pPr>
              <a:defRPr sz="2370"/>
            </a:lvl3pPr>
            <a:lvl4pPr>
              <a:defRPr sz="1975"/>
            </a:lvl4pPr>
            <a:lvl5pPr>
              <a:defRPr sz="1975"/>
            </a:lvl5pPr>
            <a:lvl6pPr>
              <a:defRPr sz="1975"/>
            </a:lvl6pPr>
            <a:lvl7pPr>
              <a:defRPr sz="1975"/>
            </a:lvl7pPr>
            <a:lvl8pPr>
              <a:defRPr sz="1975"/>
            </a:lvl8pPr>
            <a:lvl9pPr>
              <a:defRPr sz="19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21692" y="8211944"/>
            <a:ext cx="9356191" cy="26840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"/>
            </a:lvl1pPr>
            <a:lvl2pPr marL="451439" indent="0">
              <a:buNone/>
              <a:defRPr sz="1185"/>
            </a:lvl2pPr>
            <a:lvl3pPr marL="902879" indent="0">
              <a:buNone/>
              <a:defRPr sz="987"/>
            </a:lvl3pPr>
            <a:lvl4pPr marL="1354318" indent="0">
              <a:buNone/>
              <a:defRPr sz="889"/>
            </a:lvl4pPr>
            <a:lvl5pPr marL="1805757" indent="0">
              <a:buNone/>
              <a:defRPr sz="889"/>
            </a:lvl5pPr>
            <a:lvl6pPr marL="2257196" indent="0">
              <a:buNone/>
              <a:defRPr sz="889"/>
            </a:lvl6pPr>
            <a:lvl7pPr marL="2708636" indent="0">
              <a:buNone/>
              <a:defRPr sz="889"/>
            </a:lvl7pPr>
            <a:lvl8pPr marL="3160075" indent="0">
              <a:buNone/>
              <a:defRPr sz="889"/>
            </a:lvl8pPr>
            <a:lvl9pPr marL="3611514" indent="0">
              <a:buNone/>
              <a:defRPr sz="889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133" y="36627073"/>
            <a:ext cx="18708674" cy="26127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50"/>
          <p:cNvSpPr>
            <a:spLocks noChangeArrowheads="1"/>
          </p:cNvSpPr>
          <p:nvPr userDrawn="1"/>
        </p:nvSpPr>
        <p:spPr bwMode="auto">
          <a:xfrm>
            <a:off x="0" y="0"/>
            <a:ext cx="28440063" cy="4795665"/>
          </a:xfrm>
          <a:prstGeom prst="rect">
            <a:avLst/>
          </a:prstGeom>
          <a:solidFill>
            <a:srgbClr val="FFFF66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3224">
              <a:ea typeface="新細明體" pitchFamily="18" charset="-120"/>
            </a:endParaRPr>
          </a:p>
        </p:txBody>
      </p:sp>
      <p:sp>
        <p:nvSpPr>
          <p:cNvPr id="1027" name="Rectangle 60"/>
          <p:cNvSpPr>
            <a:spLocks noChangeArrowheads="1"/>
          </p:cNvSpPr>
          <p:nvPr userDrawn="1"/>
        </p:nvSpPr>
        <p:spPr bwMode="auto">
          <a:xfrm>
            <a:off x="0" y="4702865"/>
            <a:ext cx="28440063" cy="248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2469">
              <a:ea typeface="標楷體" pitchFamily="65" charset="-120"/>
            </a:endParaRPr>
          </a:p>
        </p:txBody>
      </p:sp>
      <p:pic>
        <p:nvPicPr>
          <p:cNvPr id="1029" name="圖片 8" descr="fju_logo.jp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122388" y="37245433"/>
            <a:ext cx="1354289" cy="153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圖片 9" descr="003.gif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3775291" y="37099158"/>
            <a:ext cx="2181910" cy="164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677" y="37245433"/>
            <a:ext cx="19298614" cy="163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txStyles>
    <p:titleStyle>
      <a:lvl1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143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0287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54318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05757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459277" indent="-459277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4345">
          <a:solidFill>
            <a:schemeClr val="tx1"/>
          </a:solidFill>
          <a:latin typeface="+mn-lt"/>
          <a:ea typeface="+mn-ea"/>
          <a:cs typeface="+mn-cs"/>
        </a:defRPr>
      </a:lvl1pPr>
      <a:lvl2pPr marL="987523" indent="-382469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3653">
          <a:solidFill>
            <a:schemeClr val="tx1"/>
          </a:solidFill>
          <a:latin typeface="+mn-lt"/>
          <a:ea typeface="+mn-ea"/>
        </a:defRPr>
      </a:lvl2pPr>
      <a:lvl3pPr marL="1517338" indent="-302528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3258">
          <a:solidFill>
            <a:schemeClr val="tx1"/>
          </a:solidFill>
          <a:latin typeface="+mn-lt"/>
          <a:ea typeface="+mn-ea"/>
        </a:defRPr>
      </a:lvl3pPr>
      <a:lvl4pPr marL="2120825" indent="-307230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2567">
          <a:solidFill>
            <a:schemeClr val="tx1"/>
          </a:solidFill>
          <a:latin typeface="+mn-lt"/>
          <a:ea typeface="+mn-ea"/>
        </a:defRPr>
      </a:lvl4pPr>
      <a:lvl5pPr marL="2725879" indent="-296258" algn="l" defTabSz="1214811" rtl="0" eaLnBrk="0" fontAlgn="base" hangingPunct="0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5pPr>
      <a:lvl6pPr marL="3177318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6pPr>
      <a:lvl7pPr marL="3628757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7pPr>
      <a:lvl8pPr marL="408019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8pPr>
      <a:lvl9pPr marL="453163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1pPr>
      <a:lvl2pPr marL="45143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2pPr>
      <a:lvl3pPr marL="90287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3pPr>
      <a:lvl4pPr marL="1354318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4pPr>
      <a:lvl5pPr marL="1805757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5pPr>
      <a:lvl6pPr marL="225719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6pPr>
      <a:lvl7pPr marL="270863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7pPr>
      <a:lvl8pPr marL="3160075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8pPr>
      <a:lvl9pPr marL="3611514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jpe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66"/>
          <p:cNvSpPr>
            <a:spLocks noChangeArrowheads="1"/>
          </p:cNvSpPr>
          <p:nvPr/>
        </p:nvSpPr>
        <p:spPr bwMode="auto">
          <a:xfrm>
            <a:off x="14332889" y="5978051"/>
            <a:ext cx="12931576" cy="736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990" tIns="51495" rIns="102990" bIns="51495" anchorCtr="1"/>
          <a:lstStyle/>
          <a:p>
            <a:pPr algn="ctr" defTabSz="1029846">
              <a:lnSpc>
                <a:spcPct val="80000"/>
              </a:lnSpc>
              <a:defRPr/>
            </a:pPr>
            <a:endParaRPr lang="en-US" altLang="zh-TW" sz="987" b="1" dirty="0">
              <a:latin typeface="+mj-lt"/>
              <a:ea typeface="標楷體" pitchFamily="65" charset="-120"/>
            </a:endParaRPr>
          </a:p>
        </p:txBody>
      </p:sp>
      <p:sp>
        <p:nvSpPr>
          <p:cNvPr id="15362" name="Rectangle 42"/>
          <p:cNvSpPr>
            <a:spLocks noChangeArrowheads="1"/>
          </p:cNvSpPr>
          <p:nvPr/>
        </p:nvSpPr>
        <p:spPr bwMode="auto">
          <a:xfrm>
            <a:off x="-18810" y="3676225"/>
            <a:ext cx="28440063" cy="100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250" tIns="45126" rIns="90250" bIns="45126"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ea typeface="標楷體" pitchFamily="65" charset="-120"/>
              </a:rPr>
              <a:t>輔仁大學  電機工程學系  大學部專題生</a:t>
            </a:r>
          </a:p>
        </p:txBody>
      </p:sp>
      <p:sp>
        <p:nvSpPr>
          <p:cNvPr id="15363" name="Rectangle 12"/>
          <p:cNvSpPr>
            <a:spLocks noChangeArrowheads="1"/>
          </p:cNvSpPr>
          <p:nvPr/>
        </p:nvSpPr>
        <p:spPr bwMode="auto">
          <a:xfrm>
            <a:off x="-1" y="733542"/>
            <a:ext cx="2844006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zh-TW" sz="8000" b="1" dirty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正交</a:t>
            </a:r>
            <a:r>
              <a:rPr lang="zh-TW" altLang="zh-TW" sz="8000" b="1" dirty="0" smtClean="0">
                <a:solidFill>
                  <a:schemeClr val="bg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振盪器</a:t>
            </a:r>
            <a:r>
              <a:rPr lang="en-US" altLang="zh-TW" sz="8000" b="1" dirty="0" smtClean="0">
                <a:solidFill>
                  <a:schemeClr val="bg1"/>
                </a:solidFill>
              </a:rPr>
              <a:t>(Quadrature Oscillator)</a:t>
            </a:r>
            <a:endParaRPr lang="en-US" altLang="zh-TW" sz="7899" b="1" dirty="0">
              <a:solidFill>
                <a:schemeClr val="bg1"/>
              </a:solidFill>
              <a:ea typeface="標楷體" pitchFamily="65" charset="-120"/>
            </a:endParaRPr>
          </a:p>
        </p:txBody>
      </p:sp>
      <p:sp>
        <p:nvSpPr>
          <p:cNvPr id="15364" name="Rectangle 13"/>
          <p:cNvSpPr>
            <a:spLocks noChangeArrowheads="1"/>
          </p:cNvSpPr>
          <p:nvPr/>
        </p:nvSpPr>
        <p:spPr bwMode="auto">
          <a:xfrm>
            <a:off x="-1" y="2436735"/>
            <a:ext cx="28440063" cy="100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指導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教授</a:t>
            </a:r>
            <a:r>
              <a:rPr lang="en-US" altLang="zh-TW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: 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沈鼎嵐 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博士      學生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：魏尚凱</a:t>
            </a:r>
            <a:endParaRPr lang="zh-TW" altLang="zh-TW" sz="5924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5" name="Rectangle 146"/>
          <p:cNvSpPr>
            <a:spLocks noChangeArrowheads="1"/>
          </p:cNvSpPr>
          <p:nvPr/>
        </p:nvSpPr>
        <p:spPr bwMode="auto">
          <a:xfrm>
            <a:off x="14332888" y="5978052"/>
            <a:ext cx="13417490" cy="243273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03082" tIns="49764" rIns="103082" bIns="49764" anchorCtr="1">
            <a:spAutoFit/>
          </a:bodyPr>
          <a:lstStyle/>
          <a:p>
            <a:pPr algn="ctr"/>
            <a:endParaRPr lang="en-US" altLang="zh-TW" sz="987" b="1" dirty="0">
              <a:latin typeface="標楷體" pitchFamily="65" charset="-120"/>
              <a:ea typeface="標楷體" pitchFamily="65" charset="-120"/>
            </a:endParaRPr>
          </a:p>
          <a:p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  	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電路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 </a:t>
            </a:r>
            <a:r>
              <a:rPr lang="en-US" altLang="zh-TW" sz="2800" i="1" dirty="0" err="1">
                <a:latin typeface="+mn-lt"/>
                <a:ea typeface="標楷體" panose="03000509000000000000" pitchFamily="65" charset="-120"/>
              </a:rPr>
              <a:t>R</a:t>
            </a:r>
            <a:r>
              <a:rPr lang="en-US" altLang="zh-TW" sz="2800" i="1" baseline="-25000" dirty="0" err="1">
                <a:latin typeface="+mn-lt"/>
                <a:ea typeface="標楷體" panose="03000509000000000000" pitchFamily="65" charset="-120"/>
              </a:rPr>
              <a:t>f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的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值必須要小於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2R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，如果它等於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2R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的話，可能會因為實際電路不準確的影響導致它的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pole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值位於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s-plane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的左半平面，如果發生這種情形的話，會導致振幅收斂。</a:t>
            </a:r>
          </a:p>
          <a:p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  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	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在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理想電路中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，</a:t>
            </a:r>
            <a:r>
              <a:rPr lang="en-US" altLang="zh-TW" sz="2800" i="1" dirty="0" err="1">
                <a:latin typeface="+mn-lt"/>
                <a:ea typeface="標楷體" panose="03000509000000000000" pitchFamily="65" charset="-120"/>
              </a:rPr>
              <a:t>R</a:t>
            </a:r>
            <a:r>
              <a:rPr lang="en-US" altLang="zh-TW" sz="2800" i="1" baseline="-25000" dirty="0" err="1">
                <a:latin typeface="+mn-lt"/>
                <a:ea typeface="標楷體" panose="03000509000000000000" pitchFamily="65" charset="-120"/>
              </a:rPr>
              <a:t>f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 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小於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2R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的話會導致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pole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的值位於右半平面，將會使得電路振福發散，然而，現實電路無法使振福持續發散，一旦發散到此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OP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的極值，就不會再有繼續發散的狀況發生，還是會持續震盪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。</a:t>
            </a:r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zh-TW" altLang="zh-TW" sz="2800" dirty="0">
              <a:latin typeface="+mn-lt"/>
              <a:ea typeface="標楷體" panose="03000509000000000000" pitchFamily="65" charset="-120"/>
            </a:endParaRPr>
          </a:p>
          <a:p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3. 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Limiter </a:t>
            </a:r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circuit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(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如圖十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)</a:t>
            </a:r>
            <a:endParaRPr lang="zh-TW" altLang="zh-TW" sz="2800" dirty="0">
              <a:latin typeface="+mn-lt"/>
              <a:ea typeface="標楷體" panose="03000509000000000000" pitchFamily="65" charset="-120"/>
            </a:endParaRPr>
          </a:p>
          <a:p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Limiter circuit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，也就是俗稱的限幅電路，可以防止波形失真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，而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如果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pole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值位於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s-plane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的右半平面時，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Limiter circuit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也可以將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pole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的值拉回到虛軸上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。</a:t>
            </a:r>
            <a:endParaRPr lang="en-US" altLang="zh-TW" sz="2800" dirty="0">
              <a:latin typeface="+mn-lt"/>
              <a:ea typeface="標楷體" panose="03000509000000000000" pitchFamily="65" charset="-120"/>
            </a:endParaRPr>
          </a:p>
          <a:p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4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. 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Miller </a:t>
            </a:r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integrator</a:t>
            </a:r>
            <a:r>
              <a:rPr lang="en-US" altLang="zh-TW" sz="2800" dirty="0"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ea typeface="標楷體" panose="03000509000000000000" pitchFamily="65" charset="-120"/>
              </a:rPr>
              <a:t>如</a:t>
            </a:r>
            <a:r>
              <a:rPr lang="zh-TW" altLang="en-US" sz="2800" dirty="0" smtClean="0">
                <a:ea typeface="標楷體" panose="03000509000000000000" pitchFamily="65" charset="-120"/>
              </a:rPr>
              <a:t>圖十一</a:t>
            </a:r>
            <a:r>
              <a:rPr lang="en-US" altLang="zh-TW" sz="2800" dirty="0" smtClean="0">
                <a:ea typeface="標楷體" panose="03000509000000000000" pitchFamily="65" charset="-120"/>
              </a:rPr>
              <a:t>)</a:t>
            </a:r>
            <a:endParaRPr lang="zh-TW" altLang="zh-TW" sz="2800" dirty="0">
              <a:ea typeface="標楷體" panose="03000509000000000000" pitchFamily="65" charset="-120"/>
            </a:endParaRPr>
          </a:p>
          <a:p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Miller 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integrator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可做出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sine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波形的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電路</a:t>
            </a:r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zh-TW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>
              <a:latin typeface="+mn-lt"/>
              <a:ea typeface="標楷體" panose="03000509000000000000" pitchFamily="65" charset="-120"/>
            </a:endParaRPr>
          </a:p>
          <a:p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5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. 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Noninverting </a:t>
            </a:r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integrator</a:t>
            </a:r>
            <a:r>
              <a:rPr lang="en-US" altLang="zh-TW" sz="2800" dirty="0"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ea typeface="標楷體" panose="03000509000000000000" pitchFamily="65" charset="-120"/>
              </a:rPr>
              <a:t>如</a:t>
            </a:r>
            <a:r>
              <a:rPr lang="zh-TW" altLang="en-US" sz="2800" dirty="0" smtClean="0">
                <a:ea typeface="標楷體" panose="03000509000000000000" pitchFamily="65" charset="-120"/>
              </a:rPr>
              <a:t>圖十二</a:t>
            </a:r>
            <a:r>
              <a:rPr lang="en-US" altLang="zh-TW" sz="2800" dirty="0" smtClean="0">
                <a:ea typeface="標楷體" panose="03000509000000000000" pitchFamily="65" charset="-120"/>
              </a:rPr>
              <a:t>)</a:t>
            </a:r>
            <a:endParaRPr lang="zh-TW" altLang="zh-TW" sz="2800" dirty="0">
              <a:ea typeface="標楷體" panose="03000509000000000000" pitchFamily="65" charset="-120"/>
            </a:endParaRPr>
          </a:p>
          <a:p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Noninverting 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integrator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的方程式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 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，它有可以將波形往後積分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90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度的功能。</a:t>
            </a:r>
          </a:p>
          <a:p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6. 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增加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Buffer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用意</a:t>
            </a:r>
            <a:r>
              <a:rPr lang="en-US" altLang="zh-TW" sz="2800" dirty="0"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ea typeface="標楷體" panose="03000509000000000000" pitchFamily="65" charset="-120"/>
              </a:rPr>
              <a:t>如</a:t>
            </a:r>
            <a:r>
              <a:rPr lang="zh-TW" altLang="en-US" sz="2800" dirty="0" smtClean="0">
                <a:ea typeface="標楷體" panose="03000509000000000000" pitchFamily="65" charset="-120"/>
              </a:rPr>
              <a:t>圖十三</a:t>
            </a:r>
            <a:r>
              <a:rPr lang="en-US" altLang="zh-TW" sz="2800" dirty="0" smtClean="0">
                <a:ea typeface="標楷體" panose="03000509000000000000" pitchFamily="65" charset="-120"/>
              </a:rPr>
              <a:t>)</a:t>
            </a:r>
            <a:endParaRPr lang="zh-TW" altLang="zh-TW" sz="2800" dirty="0">
              <a:latin typeface="+mn-lt"/>
              <a:ea typeface="標楷體" panose="03000509000000000000" pitchFamily="65" charset="-120"/>
            </a:endParaRPr>
          </a:p>
          <a:p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  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這個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Buffer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又稱電壓隨耦器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(voltage follower)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沒有任何電壓放大的效果，卻有非常大的輸入阻抗，可視為開路，而輸出阻抗則可視為短路。主要功用是將訊號源與負載隔離，避免負載效應。在負載與輸入訊號間加入電壓隨耦器，分壓電路的輸出電壓就不會受到負載影響。也因為這種隔離作用，電壓隨耦器可視為一種緩衝器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(buffer)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，避免輸入訊號受到負載干擾，輸出電壓也可不隨負載改變而改變，有防止失真的功用。</a:t>
            </a:r>
          </a:p>
          <a:p>
            <a:endParaRPr lang="zh-TW" altLang="zh-TW" sz="2800" dirty="0">
              <a:latin typeface="+mn-lt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latin typeface="+mn-lt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latin typeface="+mn-lt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latin typeface="+mn-lt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latin typeface="+mn-lt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latin typeface="+mn-lt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latin typeface="+mn-lt"/>
              <a:ea typeface="標楷體" panose="03000509000000000000" pitchFamily="65" charset="-120"/>
            </a:endParaRPr>
          </a:p>
          <a:p>
            <a:pPr>
              <a:spcBef>
                <a:spcPct val="20000"/>
              </a:spcBef>
            </a:pPr>
            <a:endParaRPr lang="en-US" altLang="zh-TW" sz="2765" dirty="0">
              <a:latin typeface="+mn-lt"/>
              <a:ea typeface="標楷體" panose="03000509000000000000" pitchFamily="65" charset="-120"/>
            </a:endParaRPr>
          </a:p>
          <a:p>
            <a:pPr algn="ctr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zh-TW" altLang="en-US" sz="4345" b="1" dirty="0" smtClean="0">
                <a:latin typeface="+mn-lt"/>
                <a:ea typeface="標楷體" panose="03000509000000000000" pitchFamily="65" charset="-120"/>
              </a:rPr>
              <a:t>結論</a:t>
            </a:r>
            <a:endParaRPr lang="en-US" altLang="zh-TW" sz="4345" b="1" dirty="0" smtClean="0">
              <a:latin typeface="+mn-lt"/>
              <a:ea typeface="標楷體" panose="03000509000000000000" pitchFamily="65" charset="-120"/>
            </a:endParaRPr>
          </a:p>
          <a:p>
            <a:pPr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最終完成之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layout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經由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PEX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轉出的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post-sim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檔</a:t>
            </a:r>
            <a:r>
              <a:rPr lang="en-US" altLang="zh-TW" sz="2800" dirty="0" err="1" smtClean="0">
                <a:latin typeface="+mn-lt"/>
                <a:ea typeface="標楷體" panose="03000509000000000000" pitchFamily="65" charset="-120"/>
              </a:rPr>
              <a:t>cscope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如下圖十四、十五，可以藉由比較兩者來確定晶片模擬的是否正確，最終完成之晶片設計圖如圖十六</a:t>
            </a:r>
            <a:endParaRPr lang="en-US" altLang="en-US" sz="2800" dirty="0">
              <a:latin typeface="+mn-lt"/>
              <a:ea typeface="標楷體" panose="03000509000000000000" pitchFamily="65" charset="-120"/>
            </a:endParaRPr>
          </a:p>
          <a:p>
            <a:pPr algn="just"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66" name="Rectangle 66"/>
              <p:cNvSpPr>
                <a:spLocks noChangeArrowheads="1"/>
              </p:cNvSpPr>
              <p:nvPr/>
            </p:nvSpPr>
            <p:spPr bwMode="auto">
              <a:xfrm>
                <a:off x="514802" y="5980210"/>
                <a:ext cx="12931576" cy="31266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102990" tIns="51495" rIns="102990" bIns="51495" anchorCtr="1"/>
              <a:lstStyle/>
              <a:p>
                <a:pPr algn="just" defTabSz="1029846">
                  <a:lnSpc>
                    <a:spcPct val="80000"/>
                  </a:lnSpc>
                </a:pPr>
                <a:endParaRPr lang="en-US" altLang="zh-TW" sz="987" b="1" dirty="0" smtClean="0">
                  <a:latin typeface="標楷體" pitchFamily="65" charset="-120"/>
                  <a:ea typeface="標楷體" pitchFamily="65" charset="-120"/>
                </a:endParaRPr>
              </a:p>
              <a:p>
                <a:pPr algn="ctr" defTabSz="1029846">
                  <a:lnSpc>
                    <a:spcPct val="80000"/>
                  </a:lnSpc>
                  <a:spcAft>
                    <a:spcPct val="40000"/>
                  </a:spcAft>
                </a:pPr>
                <a:r>
                  <a:rPr lang="zh-TW" altLang="en-US" sz="3950" b="1" dirty="0" smtClean="0">
                    <a:ea typeface="標楷體" pitchFamily="65" charset="-120"/>
                  </a:rPr>
                  <a:t>摘要</a:t>
                </a:r>
                <a:endParaRPr lang="en-US" altLang="zh-TW" sz="3950" b="1" dirty="0" smtClean="0">
                  <a:ea typeface="標楷體" pitchFamily="65" charset="-120"/>
                </a:endParaRPr>
              </a:p>
              <a:p>
                <a:pPr defTabSz="1029846">
                  <a:lnSpc>
                    <a:spcPct val="80000"/>
                  </a:lnSpc>
                  <a:spcAft>
                    <a:spcPct val="40000"/>
                  </a:spcAft>
                </a:pPr>
                <a:r>
                  <a:rPr lang="en-US" altLang="zh-TW" sz="2800" i="1" dirty="0" smtClean="0">
                    <a:ea typeface="標楷體" panose="03000509000000000000" pitchFamily="65" charset="-120"/>
                  </a:rPr>
                  <a:t>	Quadrature-oscillator</a:t>
                </a:r>
                <a:r>
                  <a:rPr lang="zh-TW" altLang="en-US" sz="2800" dirty="0" smtClean="0">
                    <a:ea typeface="標楷體" panose="03000509000000000000" pitchFamily="65" charset="-120"/>
                  </a:rPr>
                  <a:t>由</a:t>
                </a:r>
                <a:r>
                  <a:rPr lang="en-US" altLang="zh-TW" sz="2800" i="1" dirty="0">
                    <a:ea typeface="標楷體" panose="03000509000000000000" pitchFamily="65" charset="-120"/>
                  </a:rPr>
                  <a:t>Limiter </a:t>
                </a:r>
                <a:r>
                  <a:rPr lang="en-US" altLang="zh-TW" sz="2800" i="1" dirty="0" smtClean="0">
                    <a:ea typeface="標楷體" panose="03000509000000000000" pitchFamily="65" charset="-120"/>
                  </a:rPr>
                  <a:t>circuit</a:t>
                </a:r>
                <a:r>
                  <a:rPr lang="zh-TW" altLang="en-US" sz="2800" i="1" dirty="0" smtClean="0">
                    <a:ea typeface="標楷體" panose="03000509000000000000" pitchFamily="65" charset="-120"/>
                  </a:rPr>
                  <a:t>、</a:t>
                </a:r>
                <a:r>
                  <a:rPr lang="en-US" altLang="zh-TW" sz="2800" i="1" dirty="0" err="1">
                    <a:ea typeface="標楷體" panose="03000509000000000000" pitchFamily="65" charset="-120"/>
                  </a:rPr>
                  <a:t>Noninverting</a:t>
                </a:r>
                <a:r>
                  <a:rPr lang="en-US" altLang="zh-TW" sz="2800" i="1" dirty="0">
                    <a:ea typeface="標楷體" panose="03000509000000000000" pitchFamily="65" charset="-120"/>
                  </a:rPr>
                  <a:t> </a:t>
                </a:r>
                <a:r>
                  <a:rPr lang="en-US" altLang="zh-TW" sz="2800" i="1" dirty="0" smtClean="0">
                    <a:ea typeface="標楷體" panose="03000509000000000000" pitchFamily="65" charset="-120"/>
                  </a:rPr>
                  <a:t>integrator</a:t>
                </a:r>
                <a:r>
                  <a:rPr lang="zh-TW" altLang="en-US" sz="2800" i="1" dirty="0" smtClean="0">
                    <a:ea typeface="標楷體" panose="03000509000000000000" pitchFamily="65" charset="-120"/>
                  </a:rPr>
                  <a:t>、</a:t>
                </a:r>
                <a:r>
                  <a:rPr lang="en-US" altLang="zh-TW" sz="2800" i="1" dirty="0">
                    <a:ea typeface="標楷體" panose="03000509000000000000" pitchFamily="65" charset="-120"/>
                  </a:rPr>
                  <a:t>Miller </a:t>
                </a:r>
                <a:r>
                  <a:rPr lang="en-US" altLang="zh-TW" sz="2800" i="1" dirty="0" smtClean="0">
                    <a:ea typeface="標楷體" panose="03000509000000000000" pitchFamily="65" charset="-120"/>
                  </a:rPr>
                  <a:t>integrator</a:t>
                </a:r>
                <a:r>
                  <a:rPr lang="zh-TW" altLang="en-US" sz="2800" dirty="0" smtClean="0">
                    <a:ea typeface="標楷體" panose="03000509000000000000" pitchFamily="65" charset="-120"/>
                  </a:rPr>
                  <a:t>所組成，可以同時輸出</a:t>
                </a:r>
                <a:r>
                  <a:rPr lang="en-US" altLang="zh-TW" sz="2800" i="1" dirty="0">
                    <a:ea typeface="標楷體" panose="03000509000000000000" pitchFamily="65" charset="-120"/>
                  </a:rPr>
                  <a:t>sine</a:t>
                </a:r>
                <a:r>
                  <a:rPr lang="zh-TW" altLang="zh-TW" sz="2800" dirty="0">
                    <a:ea typeface="標楷體" panose="03000509000000000000" pitchFamily="65" charset="-120"/>
                  </a:rPr>
                  <a:t>的波形以及</a:t>
                </a:r>
                <a:r>
                  <a:rPr lang="en-US" altLang="zh-TW" sz="2800" i="1" dirty="0">
                    <a:ea typeface="標楷體" panose="03000509000000000000" pitchFamily="65" charset="-120"/>
                  </a:rPr>
                  <a:t>cosine</a:t>
                </a:r>
                <a:r>
                  <a:rPr lang="zh-TW" altLang="zh-TW" sz="2800" dirty="0">
                    <a:ea typeface="標楷體" panose="03000509000000000000" pitchFamily="65" charset="-120"/>
                  </a:rPr>
                  <a:t>的</a:t>
                </a:r>
                <a:r>
                  <a:rPr lang="zh-TW" altLang="zh-TW" sz="2800" dirty="0" smtClean="0">
                    <a:ea typeface="標楷體" panose="03000509000000000000" pitchFamily="65" charset="-120"/>
                  </a:rPr>
                  <a:t>波形</a:t>
                </a:r>
                <a:r>
                  <a:rPr lang="zh-TW" altLang="en-US" sz="2800" dirty="0" smtClean="0">
                    <a:ea typeface="標楷體" panose="03000509000000000000" pitchFamily="65" charset="-120"/>
                  </a:rPr>
                  <a:t>目前主要的應用是在於通訊方面，需要注意的</a:t>
                </a:r>
                <a:r>
                  <a:rPr lang="en-US" altLang="zh-TW" sz="2800" dirty="0" smtClean="0">
                    <a:ea typeface="標楷體" panose="03000509000000000000" pitchFamily="65" charset="-120"/>
                  </a:rPr>
                  <a:t>s-plane</a:t>
                </a:r>
                <a:r>
                  <a:rPr lang="zh-TW" altLang="en-US" sz="2800" dirty="0" smtClean="0">
                    <a:ea typeface="標楷體" panose="03000509000000000000" pitchFamily="65" charset="-120"/>
                  </a:rPr>
                  <a:t>是否發散以及震盪頻率</a:t>
                </a:r>
                <a:r>
                  <a:rPr lang="en-US" altLang="zh-TW" sz="2800" dirty="0" smtClean="0">
                    <a:latin typeface="Symbol" panose="05050102010706020507" pitchFamily="18" charset="2"/>
                    <a:ea typeface="標楷體" panose="03000509000000000000" pitchFamily="65" charset="-120"/>
                  </a:rPr>
                  <a:t>w</a:t>
                </a:r>
                <a14:m>
                  <m:oMath xmlns:m="http://schemas.openxmlformats.org/officeDocument/2006/math">
                    <m:r>
                      <a:rPr lang="en-US" altLang="zh-TW" sz="2800" dirty="0" smtClean="0">
                        <a:latin typeface="Cambria Math"/>
                        <a:ea typeface="標楷體" panose="03000509000000000000" pitchFamily="65" charset="-120"/>
                      </a:rPr>
                      <m:t> </m:t>
                    </m:r>
                    <m:r>
                      <a:rPr lang="en-US" altLang="zh-TW" sz="2800" i="1" smtClean="0">
                        <a:latin typeface="Cambria Math"/>
                        <a:ea typeface="Cambria Math"/>
                      </a:rPr>
                      <m:t>=</m:t>
                    </m:r>
                    <m:f>
                      <m:fPr>
                        <m:ctrlPr>
                          <a:rPr lang="en-US" altLang="zh-TW" sz="2800" i="1" smtClean="0">
                            <a:latin typeface="Cambria Math" panose="02040503050406030204" pitchFamily="18" charset="0"/>
                            <a:ea typeface="標楷體" panose="03000509000000000000" pitchFamily="65" charset="-120"/>
                          </a:rPr>
                        </m:ctrlPr>
                      </m:fPr>
                      <m:num>
                        <m:r>
                          <a:rPr lang="en-US" altLang="zh-TW" sz="2800" b="0" i="1" smtClean="0">
                            <a:latin typeface="Cambria Math"/>
                            <a:ea typeface="標楷體" panose="03000509000000000000" pitchFamily="65" charset="-120"/>
                          </a:rPr>
                          <m:t>1</m:t>
                        </m:r>
                      </m:num>
                      <m:den>
                        <m:r>
                          <a:rPr lang="en-US" altLang="zh-TW" sz="2800" b="0" i="1" smtClean="0">
                            <a:latin typeface="Cambria Math"/>
                            <a:ea typeface="標楷體" panose="03000509000000000000" pitchFamily="65" charset="-120"/>
                          </a:rPr>
                          <m:t>𝑅𝐶</m:t>
                        </m:r>
                      </m:den>
                    </m:f>
                    <m:r>
                      <a:rPr lang="en-US" altLang="zh-TW" sz="2800" b="0" i="0" smtClean="0">
                        <a:latin typeface="Cambria Math"/>
                        <a:ea typeface="標楷體" panose="03000509000000000000" pitchFamily="65" charset="-120"/>
                      </a:rPr>
                      <m:t> </m:t>
                    </m:r>
                    <m:r>
                      <a:rPr lang="zh-TW" altLang="en-US" sz="2800" b="0" i="1" smtClean="0">
                        <a:latin typeface="Cambria Math"/>
                        <a:ea typeface="標楷體" panose="03000509000000000000" pitchFamily="65" charset="-120"/>
                      </a:rPr>
                      <m:t>，</m:t>
                    </m:r>
                  </m:oMath>
                </a14:m>
                <a:r>
                  <a:rPr lang="en-US" altLang="zh-TW" sz="2800" i="1" dirty="0">
                    <a:ea typeface="標楷體" panose="03000509000000000000" pitchFamily="65" charset="-120"/>
                  </a:rPr>
                  <a:t> Limiter </a:t>
                </a:r>
                <a:r>
                  <a:rPr lang="en-US" altLang="zh-TW" sz="2800" i="1" dirty="0" smtClean="0">
                    <a:ea typeface="標楷體" panose="03000509000000000000" pitchFamily="65" charset="-120"/>
                  </a:rPr>
                  <a:t>circuit</a:t>
                </a:r>
                <a:r>
                  <a:rPr lang="zh-TW" altLang="en-US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的主要功用是當輸入電壓</a:t>
                </a:r>
                <a:r>
                  <a:rPr lang="en-US" altLang="zh-TW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V</a:t>
                </a:r>
                <a:r>
                  <a:rPr lang="en-US" altLang="zh-TW" sz="2800" baseline="-250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in</a:t>
                </a:r>
                <a:r>
                  <a:rPr lang="en-US" altLang="zh-TW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 </a:t>
                </a:r>
                <a:r>
                  <a:rPr lang="zh-TW" altLang="en-US" sz="2800" dirty="0" smtClean="0">
                    <a:latin typeface="標楷體" panose="03000509000000000000" pitchFamily="65" charset="-120"/>
                    <a:ea typeface="標楷體" panose="03000509000000000000" pitchFamily="65" charset="-120"/>
                  </a:rPr>
                  <a:t>太大或太小時，輸出電壓不會過大或是過小進而導致波形產生失真的問題。</a:t>
                </a:r>
                <a:r>
                  <a:rPr lang="zh-TW" altLang="en-US" sz="2800" dirty="0">
                    <a:latin typeface="+mn-lt"/>
                    <a:ea typeface="標楷體" panose="03000509000000000000" pitchFamily="65" charset="-120"/>
                  </a:rPr>
                  <a:t/>
                </a:r>
                <a:br>
                  <a:rPr lang="zh-TW" altLang="en-US" sz="2800" dirty="0">
                    <a:latin typeface="+mn-lt"/>
                    <a:ea typeface="標楷體" panose="03000509000000000000" pitchFamily="65" charset="-120"/>
                  </a:rPr>
                </a:br>
                <a:r>
                  <a:rPr lang="en-US" altLang="zh-TW" sz="2765" dirty="0">
                    <a:latin typeface="+mn-lt"/>
                    <a:ea typeface="標楷體" panose="03000509000000000000" pitchFamily="65" charset="-120"/>
                  </a:rPr>
                  <a:t>	</a:t>
                </a:r>
                <a:r>
                  <a:rPr lang="zh-TW" altLang="en-US" sz="2765" dirty="0" smtClean="0">
                    <a:latin typeface="+mn-lt"/>
                    <a:ea typeface="標楷體" panose="03000509000000000000" pitchFamily="65" charset="-120"/>
                  </a:rPr>
                  <a:t>此次</a:t>
                </a:r>
                <a:r>
                  <a:rPr lang="zh-TW" altLang="en-US" sz="2765" dirty="0">
                    <a:latin typeface="+mn-lt"/>
                    <a:ea typeface="標楷體" panose="03000509000000000000" pitchFamily="65" charset="-120"/>
                  </a:rPr>
                  <a:t>專題的系統</a:t>
                </a:r>
                <a:r>
                  <a:rPr lang="zh-TW" altLang="en-US" sz="2765" dirty="0" smtClean="0">
                    <a:latin typeface="+mn-lt"/>
                    <a:ea typeface="標楷體" panose="03000509000000000000" pitchFamily="65" charset="-120"/>
                  </a:rPr>
                  <a:t>架構是參照</a:t>
                </a:r>
                <a:r>
                  <a:rPr lang="en-US" altLang="zh-TW" sz="2765" dirty="0" smtClean="0">
                    <a:latin typeface="+mn-lt"/>
                    <a:ea typeface="標楷體" panose="03000509000000000000" pitchFamily="65" charset="-120"/>
                  </a:rPr>
                  <a:t>Smith</a:t>
                </a:r>
                <a:r>
                  <a:rPr lang="zh-TW" altLang="en-US" sz="2765" dirty="0" smtClean="0">
                    <a:latin typeface="+mn-lt"/>
                    <a:ea typeface="標楷體" panose="03000509000000000000" pitchFamily="65" charset="-120"/>
                  </a:rPr>
                  <a:t>電子學並以</a:t>
                </a:r>
                <a:r>
                  <a:rPr lang="en-US" altLang="zh-TW" sz="2765" dirty="0" smtClean="0">
                    <a:latin typeface="+mn-lt"/>
                    <a:ea typeface="標楷體" panose="03000509000000000000" pitchFamily="65" charset="-120"/>
                  </a:rPr>
                  <a:t>full-custom design</a:t>
                </a:r>
                <a:r>
                  <a:rPr lang="zh-TW" altLang="en-US" sz="2765" dirty="0" smtClean="0">
                    <a:latin typeface="+mn-lt"/>
                    <a:ea typeface="標楷體" panose="03000509000000000000" pitchFamily="65" charset="-120"/>
                  </a:rPr>
                  <a:t>的方式來設計</a:t>
                </a:r>
                <a:r>
                  <a:rPr lang="zh-TW" altLang="en-US" sz="2765" dirty="0">
                    <a:latin typeface="+mn-lt"/>
                    <a:ea typeface="標楷體" panose="03000509000000000000" pitchFamily="65" charset="-120"/>
                  </a:rPr>
                  <a:t>此次</a:t>
                </a:r>
                <a:r>
                  <a:rPr lang="zh-TW" altLang="en-US" sz="2765" dirty="0" smtClean="0">
                    <a:latin typeface="+mn-lt"/>
                    <a:ea typeface="標楷體" panose="03000509000000000000" pitchFamily="65" charset="-120"/>
                  </a:rPr>
                  <a:t>的電路架構，使用的是聯電的</a:t>
                </a:r>
                <a:r>
                  <a:rPr lang="en-US" altLang="zh-TW" sz="2765" dirty="0" smtClean="0">
                    <a:latin typeface="+mn-lt"/>
                    <a:ea typeface="標楷體" panose="03000509000000000000" pitchFamily="65" charset="-120"/>
                  </a:rPr>
                  <a:t>U18</a:t>
                </a:r>
                <a:r>
                  <a:rPr lang="zh-TW" altLang="en-US" sz="2765" dirty="0" smtClean="0">
                    <a:latin typeface="+mn-lt"/>
                    <a:ea typeface="標楷體" panose="03000509000000000000" pitchFamily="65" charset="-120"/>
                  </a:rPr>
                  <a:t>製程，並且成功的</a:t>
                </a:r>
                <a:r>
                  <a:rPr lang="en-US" altLang="zh-TW" sz="2765" dirty="0" smtClean="0">
                    <a:latin typeface="+mn-lt"/>
                    <a:ea typeface="標楷體" panose="03000509000000000000" pitchFamily="65" charset="-120"/>
                  </a:rPr>
                  <a:t>tape out</a:t>
                </a:r>
                <a:r>
                  <a:rPr lang="zh-TW" altLang="en-US" sz="2765" dirty="0" smtClean="0">
                    <a:latin typeface="+mn-lt"/>
                    <a:ea typeface="標楷體" panose="03000509000000000000" pitchFamily="65" charset="-120"/>
                  </a:rPr>
                  <a:t>。</a:t>
                </a:r>
                <a:endParaRPr lang="zh-TW" altLang="en-US" sz="2765" dirty="0">
                  <a:latin typeface="+mn-lt"/>
                  <a:ea typeface="標楷體" panose="03000509000000000000" pitchFamily="65" charset="-120"/>
                </a:endParaRPr>
              </a:p>
              <a:p>
                <a:pPr algn="ctr" defTabSz="1029846">
                  <a:lnSpc>
                    <a:spcPct val="80000"/>
                  </a:lnSpc>
                  <a:spcBef>
                    <a:spcPct val="60000"/>
                  </a:spcBef>
                  <a:spcAft>
                    <a:spcPct val="40000"/>
                  </a:spcAft>
                </a:pPr>
                <a:r>
                  <a:rPr lang="zh-TW" altLang="en-US" sz="3950" b="1" dirty="0">
                    <a:latin typeface="+mn-lt"/>
                    <a:ea typeface="標楷體" panose="03000509000000000000" pitchFamily="65" charset="-120"/>
                  </a:rPr>
                  <a:t>系統架構</a:t>
                </a: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en-US" sz="2765" dirty="0" smtClean="0">
                    <a:latin typeface="+mn-lt"/>
                    <a:ea typeface="標楷體" panose="03000509000000000000" pitchFamily="65" charset="-120"/>
                  </a:rPr>
                  <a:t>	‧</a:t>
                </a:r>
                <a:r>
                  <a:rPr lang="zh-TW" altLang="zh-TW" sz="2800" dirty="0" smtClean="0">
                    <a:latin typeface="+mn-lt"/>
                    <a:ea typeface="標楷體" panose="03000509000000000000" pitchFamily="65" charset="-120"/>
                  </a:rPr>
                  <a:t>這</a:t>
                </a:r>
                <a:r>
                  <a:rPr lang="zh-TW" altLang="zh-TW" sz="2800" dirty="0">
                    <a:latin typeface="+mn-lt"/>
                    <a:ea typeface="標楷體" panose="03000509000000000000" pitchFamily="65" charset="-120"/>
                  </a:rPr>
                  <a:t>是一個以</a:t>
                </a:r>
                <a:r>
                  <a:rPr lang="en-US" altLang="zh-TW" sz="2800" i="1" dirty="0">
                    <a:latin typeface="+mn-lt"/>
                    <a:ea typeface="標楷體" panose="03000509000000000000" pitchFamily="65" charset="-120"/>
                  </a:rPr>
                  <a:t>OP</a:t>
                </a:r>
                <a:r>
                  <a:rPr lang="zh-TW" altLang="zh-TW" sz="2800" dirty="0">
                    <a:latin typeface="+mn-lt"/>
                    <a:ea typeface="標楷體" panose="03000509000000000000" pitchFamily="65" charset="-120"/>
                  </a:rPr>
                  <a:t>來設計的</a:t>
                </a:r>
                <a:r>
                  <a:rPr lang="en-US" altLang="zh-TW" sz="2800" i="1" dirty="0">
                    <a:latin typeface="+mn-lt"/>
                    <a:ea typeface="標楷體" panose="03000509000000000000" pitchFamily="65" charset="-120"/>
                  </a:rPr>
                  <a:t>quadrature-oscillator circuit</a:t>
                </a:r>
                <a:r>
                  <a:rPr lang="zh-TW" altLang="zh-TW" sz="2800" dirty="0">
                    <a:latin typeface="+mn-lt"/>
                    <a:ea typeface="標楷體" panose="03000509000000000000" pitchFamily="65" charset="-120"/>
                  </a:rPr>
                  <a:t>，它是由一組</a:t>
                </a:r>
                <a:r>
                  <a:rPr lang="en-US" altLang="zh-TW" sz="2800" i="1" dirty="0">
                    <a:latin typeface="+mn-lt"/>
                    <a:ea typeface="標楷體" panose="03000509000000000000" pitchFamily="65" charset="-120"/>
                  </a:rPr>
                  <a:t>limiter circuit</a:t>
                </a:r>
                <a:r>
                  <a:rPr lang="zh-TW" altLang="zh-TW" sz="2800" i="1" dirty="0">
                    <a:latin typeface="+mn-lt"/>
                    <a:ea typeface="標楷體" panose="03000509000000000000" pitchFamily="65" charset="-120"/>
                  </a:rPr>
                  <a:t>、</a:t>
                </a:r>
                <a:r>
                  <a:rPr lang="en-US" altLang="zh-TW" sz="2800" i="1" dirty="0">
                    <a:latin typeface="+mn-lt"/>
                    <a:ea typeface="標楷體" panose="03000509000000000000" pitchFamily="65" charset="-120"/>
                  </a:rPr>
                  <a:t>Miller integrator</a:t>
                </a:r>
                <a:r>
                  <a:rPr lang="zh-TW" altLang="zh-TW" sz="2800" i="1" dirty="0">
                    <a:latin typeface="+mn-lt"/>
                    <a:ea typeface="標楷體" panose="03000509000000000000" pitchFamily="65" charset="-120"/>
                  </a:rPr>
                  <a:t>、</a:t>
                </a:r>
                <a:r>
                  <a:rPr lang="en-US" altLang="zh-TW" sz="2800" i="1" dirty="0">
                    <a:latin typeface="+mn-lt"/>
                    <a:ea typeface="標楷體" panose="03000509000000000000" pitchFamily="65" charset="-120"/>
                  </a:rPr>
                  <a:t>noninverting integrator</a:t>
                </a:r>
                <a:r>
                  <a:rPr lang="zh-TW" altLang="zh-TW" sz="2800" dirty="0">
                    <a:latin typeface="+mn-lt"/>
                    <a:ea typeface="標楷體" panose="03000509000000000000" pitchFamily="65" charset="-120"/>
                  </a:rPr>
                  <a:t>所組成，再加上兩個</a:t>
                </a:r>
                <a:r>
                  <a:rPr lang="en-US" altLang="zh-TW" sz="2800" i="1" dirty="0">
                    <a:latin typeface="+mn-lt"/>
                    <a:ea typeface="標楷體" panose="03000509000000000000" pitchFamily="65" charset="-120"/>
                  </a:rPr>
                  <a:t>buffer</a:t>
                </a:r>
                <a:r>
                  <a:rPr lang="zh-TW" altLang="zh-TW" sz="2800" dirty="0">
                    <a:latin typeface="+mn-lt"/>
                    <a:ea typeface="標楷體" panose="03000509000000000000" pitchFamily="65" charset="-120"/>
                  </a:rPr>
                  <a:t>來比較原來輸出以及加過</a:t>
                </a:r>
                <a:r>
                  <a:rPr lang="en-US" altLang="zh-TW" sz="2800" i="1" dirty="0">
                    <a:latin typeface="+mn-lt"/>
                    <a:ea typeface="標楷體" panose="03000509000000000000" pitchFamily="65" charset="-120"/>
                  </a:rPr>
                  <a:t>buffer</a:t>
                </a:r>
                <a:r>
                  <a:rPr lang="zh-TW" altLang="zh-TW" sz="2800" dirty="0">
                    <a:latin typeface="+mn-lt"/>
                    <a:ea typeface="標楷體" panose="03000509000000000000" pitchFamily="65" charset="-120"/>
                  </a:rPr>
                  <a:t>之後輸出的</a:t>
                </a:r>
                <a:r>
                  <a:rPr lang="zh-TW" altLang="zh-TW" sz="2800" dirty="0" smtClean="0">
                    <a:latin typeface="+mn-lt"/>
                    <a:ea typeface="標楷體" panose="03000509000000000000" pitchFamily="65" charset="-120"/>
                  </a:rPr>
                  <a:t>不同</a:t>
                </a:r>
                <a:r>
                  <a:rPr lang="en-US" altLang="zh-TW" sz="2800" dirty="0" smtClean="0">
                    <a:latin typeface="+mn-lt"/>
                    <a:ea typeface="標楷體" panose="03000509000000000000" pitchFamily="65" charset="-120"/>
                  </a:rPr>
                  <a:t>(</a:t>
                </a:r>
                <a:r>
                  <a:rPr lang="zh-TW" altLang="en-US" sz="2800" dirty="0" smtClean="0">
                    <a:latin typeface="+mn-lt"/>
                    <a:ea typeface="標楷體" panose="03000509000000000000" pitchFamily="65" charset="-120"/>
                  </a:rPr>
                  <a:t>如圖一</a:t>
                </a:r>
                <a:r>
                  <a:rPr lang="en-US" altLang="zh-TW" sz="2800" dirty="0" smtClean="0">
                    <a:latin typeface="+mn-lt"/>
                    <a:ea typeface="標楷體" panose="03000509000000000000" pitchFamily="65" charset="-120"/>
                  </a:rPr>
                  <a:t>)</a:t>
                </a:r>
                <a:r>
                  <a:rPr lang="zh-TW" altLang="zh-TW" sz="2800" dirty="0" smtClean="0">
                    <a:latin typeface="+mn-lt"/>
                    <a:ea typeface="標楷體" panose="03000509000000000000" pitchFamily="65" charset="-120"/>
                  </a:rPr>
                  <a:t>。</a:t>
                </a:r>
                <a:endParaRPr lang="en-US" altLang="zh-TW" sz="2800" dirty="0" smtClean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 smtClean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lang="en-US" altLang="zh-TW" sz="2800" dirty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r>
                  <a:rPr lang="en-US" altLang="zh-TW" sz="2800" dirty="0" smtClean="0">
                    <a:latin typeface="+mn-lt"/>
                    <a:ea typeface="標楷體" panose="03000509000000000000" pitchFamily="65" charset="-120"/>
                  </a:rPr>
                  <a:t>	</a:t>
                </a:r>
                <a:r>
                  <a:rPr lang="zh-TW" altLang="en-US" sz="2800" dirty="0" smtClean="0">
                    <a:latin typeface="+mn-lt"/>
                    <a:ea typeface="標楷體" panose="03000509000000000000" pitchFamily="65" charset="-120"/>
                  </a:rPr>
                  <a:t>依據</a:t>
                </a:r>
                <a:r>
                  <a:rPr lang="en-US" altLang="zh-TW" sz="2800" i="1" dirty="0" err="1">
                    <a:ea typeface="標楷體" panose="03000509000000000000" pitchFamily="65" charset="-120"/>
                  </a:rPr>
                  <a:t>Barkhausen</a:t>
                </a:r>
                <a:r>
                  <a:rPr lang="en-US" altLang="zh-TW" sz="2800" i="1" dirty="0">
                    <a:ea typeface="標楷體" panose="03000509000000000000" pitchFamily="65" charset="-120"/>
                  </a:rPr>
                  <a:t> </a:t>
                </a:r>
                <a:r>
                  <a:rPr lang="en-US" altLang="zh-TW" sz="2800" i="1" dirty="0" smtClean="0">
                    <a:ea typeface="標楷體" panose="03000509000000000000" pitchFamily="65" charset="-120"/>
                  </a:rPr>
                  <a:t>criterion</a:t>
                </a:r>
                <a:r>
                  <a:rPr lang="zh-TW" altLang="en-US" sz="2800" dirty="0" smtClean="0">
                    <a:ea typeface="標楷體" panose="03000509000000000000" pitchFamily="65" charset="-120"/>
                  </a:rPr>
                  <a:t>原理，當輸入為一常數時，經由</a:t>
                </a:r>
                <a:r>
                  <a:rPr lang="en-US" altLang="zh-TW" sz="2800" i="1" dirty="0">
                    <a:ea typeface="標楷體" panose="03000509000000000000" pitchFamily="65" charset="-120"/>
                  </a:rPr>
                  <a:t>Miller </a:t>
                </a:r>
                <a:r>
                  <a:rPr lang="en-US" altLang="zh-TW" sz="2800" i="1" dirty="0" smtClean="0">
                    <a:ea typeface="標楷體" panose="03000509000000000000" pitchFamily="65" charset="-120"/>
                  </a:rPr>
                  <a:t>integrator</a:t>
                </a:r>
                <a:r>
                  <a:rPr lang="zh-TW" altLang="en-US" sz="2800" i="1" dirty="0" smtClean="0">
                    <a:ea typeface="標楷體" panose="03000509000000000000" pitchFamily="65" charset="-120"/>
                  </a:rPr>
                  <a:t> </a:t>
                </a:r>
                <a:r>
                  <a:rPr lang="zh-TW" altLang="en-US" sz="2800" dirty="0" smtClean="0">
                    <a:ea typeface="標楷體" panose="03000509000000000000" pitchFamily="65" charset="-120"/>
                  </a:rPr>
                  <a:t>可將波形積分成</a:t>
                </a:r>
                <a:r>
                  <a:rPr lang="en-US" altLang="zh-TW" sz="2800" i="1" dirty="0" smtClean="0">
                    <a:ea typeface="標楷體" panose="03000509000000000000" pitchFamily="65" charset="-120"/>
                  </a:rPr>
                  <a:t>sine</a:t>
                </a:r>
                <a:r>
                  <a:rPr lang="zh-TW" altLang="en-US" sz="2800" dirty="0" smtClean="0">
                    <a:ea typeface="標楷體" panose="03000509000000000000" pitchFamily="65" charset="-120"/>
                  </a:rPr>
                  <a:t>波形這時可得到第一個輸出</a:t>
                </a:r>
                <a:r>
                  <a:rPr lang="en-US" altLang="zh-TW" sz="2800" dirty="0" err="1" smtClean="0">
                    <a:ea typeface="標楷體" panose="03000509000000000000" pitchFamily="65" charset="-120"/>
                  </a:rPr>
                  <a:t>V</a:t>
                </a:r>
                <a:r>
                  <a:rPr lang="en-US" altLang="zh-TW" sz="2800" baseline="-25000" dirty="0" err="1" smtClean="0">
                    <a:ea typeface="標楷體" panose="03000509000000000000" pitchFamily="65" charset="-120"/>
                  </a:rPr>
                  <a:t>out</a:t>
                </a:r>
                <a:r>
                  <a:rPr lang="zh-TW" altLang="en-US" sz="2800" baseline="-25000" dirty="0" smtClean="0">
                    <a:ea typeface="標楷體" panose="03000509000000000000" pitchFamily="65" charset="-120"/>
                  </a:rPr>
                  <a:t> </a:t>
                </a:r>
                <a:endParaRPr lang="en-US" altLang="zh-TW" sz="2800" baseline="-25000" dirty="0" smtClean="0">
                  <a:latin typeface="+mn-lt"/>
                  <a:ea typeface="標楷體" panose="03000509000000000000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765" dirty="0">
                  <a:ea typeface="標楷體" pitchFamily="65" charset="-120"/>
                </a:endParaRPr>
              </a:p>
              <a:p>
                <a:pPr algn="just" defTabSz="1029846">
                  <a:spcBef>
                    <a:spcPct val="20000"/>
                  </a:spcBef>
                </a:pPr>
                <a:endParaRPr kumimoji="0" lang="zh-TW" altLang="en-US" sz="2765" dirty="0">
                  <a:ea typeface="標楷體" pitchFamily="65" charset="-120"/>
                </a:endParaRPr>
              </a:p>
              <a:p>
                <a:pPr algn="ctr" defTabSz="1029846">
                  <a:spcBef>
                    <a:spcPct val="20000"/>
                  </a:spcBef>
                </a:pPr>
                <a:endParaRPr lang="en-US" altLang="zh-TW" sz="2765" dirty="0" smtClean="0">
                  <a:ea typeface="標楷體" pitchFamily="65" charset="-120"/>
                </a:endParaRPr>
              </a:p>
              <a:p>
                <a:pPr algn="ctr" defTabSz="1029846">
                  <a:spcBef>
                    <a:spcPct val="20000"/>
                  </a:spcBef>
                </a:pPr>
                <a:endParaRPr lang="zh-TW" altLang="en-US" sz="2765" dirty="0">
                  <a:latin typeface="標楷體" pitchFamily="65" charset="-120"/>
                  <a:ea typeface="標楷體" pitchFamily="65" charset="-120"/>
                </a:endParaRPr>
              </a:p>
            </p:txBody>
          </p:sp>
        </mc:Choice>
        <mc:Fallback xmlns="">
          <p:sp>
            <p:nvSpPr>
              <p:cNvPr id="15366" name="Rectangle 6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4802" y="5980210"/>
                <a:ext cx="12931576" cy="31266200"/>
              </a:xfrm>
              <a:prstGeom prst="rect">
                <a:avLst/>
              </a:prstGeom>
              <a:blipFill rotWithShape="1">
                <a:blip r:embed="rId3"/>
                <a:stretch>
                  <a:fillRect l="-848" t="-312" r="-89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367" name="Text Box 71"/>
          <p:cNvSpPr txBox="1">
            <a:spLocks noChangeArrowheads="1"/>
          </p:cNvSpPr>
          <p:nvPr/>
        </p:nvSpPr>
        <p:spPr bwMode="auto">
          <a:xfrm>
            <a:off x="18237441" y="18268759"/>
            <a:ext cx="2746197" cy="47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en-US" sz="2469"/>
          </a:p>
        </p:txBody>
      </p:sp>
      <p:sp>
        <p:nvSpPr>
          <p:cNvPr id="15374" name="矩形 108"/>
          <p:cNvSpPr>
            <a:spLocks noChangeArrowheads="1"/>
          </p:cNvSpPr>
          <p:nvPr/>
        </p:nvSpPr>
        <p:spPr bwMode="auto">
          <a:xfrm>
            <a:off x="98336" y="27976459"/>
            <a:ext cx="6533189" cy="51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圖三、</a:t>
            </a:r>
            <a:r>
              <a:rPr lang="en-US" altLang="zh-TW" sz="2765" dirty="0" smtClean="0">
                <a:ea typeface="標楷體" pitchFamily="65" charset="-120"/>
              </a:rPr>
              <a:t>OP</a:t>
            </a:r>
            <a:r>
              <a:rPr lang="zh-TW" altLang="en-US" sz="2765" dirty="0" smtClean="0">
                <a:ea typeface="標楷體" pitchFamily="65" charset="-120"/>
              </a:rPr>
              <a:t>設計之電路圖</a:t>
            </a:r>
            <a:endParaRPr lang="zh-TW" altLang="en-US" sz="2765" dirty="0">
              <a:ea typeface="標楷體" pitchFamily="65" charset="-120"/>
            </a:endParaRPr>
          </a:p>
        </p:txBody>
      </p:sp>
      <p:sp>
        <p:nvSpPr>
          <p:cNvPr id="15375" name="矩形 109"/>
          <p:cNvSpPr>
            <a:spLocks noChangeArrowheads="1"/>
          </p:cNvSpPr>
          <p:nvPr/>
        </p:nvSpPr>
        <p:spPr bwMode="auto">
          <a:xfrm>
            <a:off x="4830508" y="27974848"/>
            <a:ext cx="6382712" cy="51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圖四、設計之元件</a:t>
            </a:r>
            <a:r>
              <a:rPr lang="zh-TW" altLang="en-US" sz="2765" dirty="0">
                <a:ea typeface="標楷體" pitchFamily="65" charset="-120"/>
              </a:rPr>
              <a:t>規格</a:t>
            </a:r>
          </a:p>
        </p:txBody>
      </p:sp>
      <p:sp>
        <p:nvSpPr>
          <p:cNvPr id="15388" name="矩形 98"/>
          <p:cNvSpPr>
            <a:spLocks noChangeArrowheads="1"/>
          </p:cNvSpPr>
          <p:nvPr/>
        </p:nvSpPr>
        <p:spPr bwMode="auto">
          <a:xfrm>
            <a:off x="-198665" y="32810194"/>
            <a:ext cx="7735433" cy="51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</a:t>
            </a:r>
            <a:r>
              <a:rPr lang="zh-TW" altLang="en-US" sz="2765" dirty="0">
                <a:ea typeface="標楷體" pitchFamily="65" charset="-120"/>
              </a:rPr>
              <a:t>六</a:t>
            </a:r>
            <a:r>
              <a:rPr lang="zh-TW" altLang="en-US" sz="2765" dirty="0" smtClean="0">
                <a:ea typeface="標楷體" pitchFamily="65" charset="-120"/>
              </a:rPr>
              <a:t>、</a:t>
            </a:r>
            <a:r>
              <a:rPr lang="en-US" altLang="zh-TW" sz="2765" dirty="0" smtClean="0">
                <a:ea typeface="標楷體" pitchFamily="65" charset="-120"/>
              </a:rPr>
              <a:t>OP</a:t>
            </a:r>
            <a:r>
              <a:rPr lang="zh-TW" altLang="en-US" sz="2765" dirty="0" smtClean="0">
                <a:ea typeface="標楷體" pitchFamily="65" charset="-120"/>
              </a:rPr>
              <a:t>設計之波德圖</a:t>
            </a:r>
            <a:endParaRPr lang="zh-TW" altLang="en-US" sz="2765" dirty="0">
              <a:ea typeface="標楷體" pitchFamily="65" charset="-120"/>
            </a:endParaRPr>
          </a:p>
        </p:txBody>
      </p:sp>
      <p:sp>
        <p:nvSpPr>
          <p:cNvPr id="15389" name="矩形 98"/>
          <p:cNvSpPr>
            <a:spLocks noChangeArrowheads="1"/>
          </p:cNvSpPr>
          <p:nvPr/>
        </p:nvSpPr>
        <p:spPr bwMode="auto">
          <a:xfrm>
            <a:off x="20729705" y="13438798"/>
            <a:ext cx="7020671" cy="51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圖九、</a:t>
            </a:r>
            <a:r>
              <a:rPr lang="zh-TW" altLang="en-US" sz="2765" dirty="0">
                <a:ea typeface="標楷體" pitchFamily="65" charset="-120"/>
              </a:rPr>
              <a:t>設計之元件</a:t>
            </a:r>
            <a:r>
              <a:rPr lang="en-US" altLang="zh-TW" sz="2765" dirty="0">
                <a:ea typeface="標楷體" pitchFamily="65" charset="-120"/>
              </a:rPr>
              <a:t>size</a:t>
            </a:r>
            <a:endParaRPr lang="zh-TW" altLang="en-US" sz="2765" dirty="0">
              <a:ea typeface="標楷體" pitchFamily="65" charset="-120"/>
            </a:endParaRPr>
          </a:p>
        </p:txBody>
      </p:sp>
      <p:sp>
        <p:nvSpPr>
          <p:cNvPr id="15390" name="矩形 100"/>
          <p:cNvSpPr>
            <a:spLocks noChangeArrowheads="1"/>
          </p:cNvSpPr>
          <p:nvPr/>
        </p:nvSpPr>
        <p:spPr bwMode="auto">
          <a:xfrm>
            <a:off x="14332888" y="13365666"/>
            <a:ext cx="5791115" cy="51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</a:t>
            </a:r>
            <a:r>
              <a:rPr lang="zh-TW" altLang="en-US" sz="2765" dirty="0">
                <a:ea typeface="標楷體" pitchFamily="65" charset="-120"/>
              </a:rPr>
              <a:t>八</a:t>
            </a:r>
            <a:r>
              <a:rPr lang="zh-TW" altLang="en-US" sz="2765" dirty="0" smtClean="0">
                <a:ea typeface="標楷體" pitchFamily="65" charset="-120"/>
              </a:rPr>
              <a:t>、</a:t>
            </a:r>
            <a:r>
              <a:rPr lang="en-US" altLang="zh-TW" sz="2400" i="1" dirty="0" smtClean="0"/>
              <a:t> Quadrature-oscillator</a:t>
            </a:r>
            <a:r>
              <a:rPr lang="zh-TW" altLang="en-US" sz="2765" dirty="0" smtClean="0">
                <a:ea typeface="標楷體" pitchFamily="65" charset="-120"/>
              </a:rPr>
              <a:t>的</a:t>
            </a:r>
            <a:r>
              <a:rPr lang="zh-TW" altLang="en-US" sz="2765" dirty="0">
                <a:ea typeface="標楷體" pitchFamily="65" charset="-120"/>
              </a:rPr>
              <a:t>架構</a:t>
            </a: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6742" y="31556391"/>
            <a:ext cx="5482100" cy="5087605"/>
          </a:xfrm>
          <a:prstGeom prst="rect">
            <a:avLst/>
          </a:prstGeom>
        </p:spPr>
      </p:pic>
      <p:pic>
        <p:nvPicPr>
          <p:cNvPr id="4" name="圖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2" y="24089545"/>
            <a:ext cx="4913138" cy="3682789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2046" y="24664737"/>
            <a:ext cx="4349694" cy="2765652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514802" y="17628881"/>
            <a:ext cx="12931576" cy="21559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zh-TW" sz="3950" b="1" dirty="0">
                <a:latin typeface="+mn-lt"/>
                <a:ea typeface="標楷體" panose="03000509000000000000" pitchFamily="65" charset="-120"/>
              </a:rPr>
              <a:t>設計流程</a:t>
            </a:r>
          </a:p>
          <a:p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	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設計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一個頻率為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20kHz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的電路，固定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C</a:t>
            </a:r>
            <a:r>
              <a:rPr lang="en-US" altLang="zh-TW" sz="2800" baseline="-25000" dirty="0">
                <a:latin typeface="+mn-lt"/>
                <a:ea typeface="標楷體" panose="03000509000000000000" pitchFamily="65" charset="-120"/>
              </a:rPr>
              <a:t>1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為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19.5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nF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，電阻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為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816W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，而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 </a:t>
            </a:r>
            <a:r>
              <a:rPr lang="en-US" altLang="zh-TW" sz="2800" dirty="0" err="1" smtClean="0">
                <a:latin typeface="+mn-lt"/>
                <a:ea typeface="標楷體" panose="03000509000000000000" pitchFamily="65" charset="-120"/>
              </a:rPr>
              <a:t>R</a:t>
            </a:r>
            <a:r>
              <a:rPr lang="en-US" altLang="zh-TW" sz="2800" i="1" baseline="-25000" dirty="0" err="1" smtClean="0">
                <a:latin typeface="+mn-lt"/>
                <a:ea typeface="標楷體" panose="03000509000000000000" pitchFamily="65" charset="-120"/>
              </a:rPr>
              <a:t>f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為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1.59kW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limiter circuit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的值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 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分別為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5k </a:t>
            </a:r>
            <a:r>
              <a:rPr lang="en-US" altLang="zh-TW" sz="2800" dirty="0">
                <a:latin typeface="Symbol" panose="05050102010706020507" pitchFamily="18" charset="2"/>
                <a:ea typeface="標楷體" panose="03000509000000000000" pitchFamily="65" charset="-120"/>
              </a:rPr>
              <a:t>W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、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2k </a:t>
            </a:r>
            <a:r>
              <a:rPr lang="en-US" altLang="zh-TW" sz="2800" dirty="0">
                <a:latin typeface="Symbol" panose="05050102010706020507" pitchFamily="18" charset="2"/>
                <a:ea typeface="標楷體" panose="03000509000000000000" pitchFamily="65" charset="-120"/>
              </a:rPr>
              <a:t>W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、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2k </a:t>
            </a:r>
            <a:r>
              <a:rPr lang="en-US" altLang="zh-TW" sz="2800" dirty="0">
                <a:latin typeface="Symbol" panose="05050102010706020507" pitchFamily="18" charset="2"/>
                <a:ea typeface="標楷體" panose="03000509000000000000" pitchFamily="65" charset="-120"/>
              </a:rPr>
              <a:t>W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、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5k </a:t>
            </a:r>
            <a:r>
              <a:rPr lang="en-US" altLang="zh-TW" sz="2800" dirty="0">
                <a:latin typeface="Symbol" panose="05050102010706020507" pitchFamily="18" charset="2"/>
                <a:ea typeface="標楷體" panose="03000509000000000000" pitchFamily="65" charset="-120"/>
              </a:rPr>
              <a:t>W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，預估其振福為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+/-0.7V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，消耗的功率約為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32mW</a:t>
            </a:r>
          </a:p>
          <a:p>
            <a:pPr algn="ctr"/>
            <a:r>
              <a:rPr lang="zh-TW" altLang="en-US" sz="3950" b="1" dirty="0" smtClean="0">
                <a:latin typeface="+mn-lt"/>
                <a:ea typeface="標楷體" panose="03000509000000000000" pitchFamily="65" charset="-120"/>
              </a:rPr>
              <a:t>原理及架構說明</a:t>
            </a:r>
            <a:endParaRPr lang="en-US" altLang="zh-TW" sz="3950" b="1" dirty="0" smtClean="0">
              <a:latin typeface="+mn-lt"/>
              <a:ea typeface="標楷體" panose="03000509000000000000" pitchFamily="65" charset="-120"/>
            </a:endParaRPr>
          </a:p>
          <a:p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	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運算放大器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(</a:t>
            </a:r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OP)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(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如圖三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)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二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級輸出端的電流為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1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mA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，放大倍率大約在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60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dB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phase margin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為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66.847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，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旁路電容為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5</a:t>
            </a:r>
            <a:r>
              <a:rPr lang="en-US" altLang="zh-TW" sz="2800" i="1" dirty="0" smtClean="0">
                <a:latin typeface="Symbol" panose="05050102010706020507" pitchFamily="18" charset="2"/>
                <a:ea typeface="標楷體" panose="03000509000000000000" pitchFamily="65" charset="-120"/>
              </a:rPr>
              <a:t>m</a:t>
            </a:r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F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(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如圖四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)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。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此電路要小心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systematic output dc offset voltage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，這個的成因是因為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M</a:t>
            </a:r>
            <a:r>
              <a:rPr lang="en-US" altLang="zh-TW" sz="2800" i="1" baseline="-25000" dirty="0">
                <a:latin typeface="+mn-lt"/>
                <a:ea typeface="標楷體" panose="03000509000000000000" pitchFamily="65" charset="-120"/>
              </a:rPr>
              <a:t>7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的電流比輸入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different pair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的電流還要大上兩倍，</a:t>
            </a:r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V</a:t>
            </a:r>
            <a:r>
              <a:rPr lang="en-US" altLang="zh-TW" sz="2800" i="1" baseline="-25000" dirty="0" smtClean="0">
                <a:latin typeface="+mn-lt"/>
                <a:ea typeface="標楷體" panose="03000509000000000000" pitchFamily="65" charset="-120"/>
              </a:rPr>
              <a:t>o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會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有一個偏移的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電壓，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而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different pair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中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L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的大小可以決定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 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的大小，進而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影響</a:t>
            </a:r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voltage 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gain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大小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(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如圖五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)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，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這個電路是採用雙電壓的方式來進行，也就是正負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0.9V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，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它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的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CMRR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的值會剛好在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0V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，下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圖</a:t>
            </a:r>
            <a:r>
              <a:rPr lang="en-US" altLang="zh-TW" sz="2800" dirty="0">
                <a:latin typeface="+mn-lt"/>
                <a:ea typeface="標楷體" panose="03000509000000000000" pitchFamily="65" charset="-120"/>
              </a:rPr>
              <a:t>(</a:t>
            </a:r>
            <a:r>
              <a:rPr lang="zh-TW" altLang="en-US" sz="2800" dirty="0">
                <a:latin typeface="+mn-lt"/>
                <a:ea typeface="標楷體" panose="03000509000000000000" pitchFamily="65" charset="-120"/>
              </a:rPr>
              <a:t>如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圖六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)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是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這個電路的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frequency response 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以及它的 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phase margin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的值，可以藉由控制補償電容中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C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的值來調整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f</a:t>
            </a:r>
            <a:r>
              <a:rPr lang="en-US" altLang="zh-TW" sz="2800" i="1" baseline="-25000" dirty="0">
                <a:latin typeface="+mn-lt"/>
                <a:ea typeface="標楷體" panose="03000509000000000000" pitchFamily="65" charset="-120"/>
              </a:rPr>
              <a:t>p2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的大小，或是改變補償電容中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R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的大小來改變使</a:t>
            </a:r>
            <a:r>
              <a:rPr lang="en-US" altLang="zh-TW" sz="2800" i="1" dirty="0" smtClean="0">
                <a:latin typeface="+mn-lt"/>
                <a:ea typeface="標楷體" panose="03000509000000000000" pitchFamily="65" charset="-120"/>
              </a:rPr>
              <a:t>f</a:t>
            </a:r>
            <a:r>
              <a:rPr lang="en-US" altLang="zh-TW" sz="2800" i="1" baseline="-25000" dirty="0" smtClean="0">
                <a:latin typeface="+mn-lt"/>
                <a:ea typeface="標楷體" panose="03000509000000000000" pitchFamily="65" charset="-120"/>
              </a:rPr>
              <a:t>p1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使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其較為靠近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原點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(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如圖六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)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，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可以使得</a:t>
            </a:r>
            <a:r>
              <a:rPr lang="en-US" altLang="zh-TW" sz="2800" i="1" dirty="0">
                <a:latin typeface="+mn-lt"/>
                <a:ea typeface="標楷體" panose="03000509000000000000" pitchFamily="65" charset="-120"/>
              </a:rPr>
              <a:t>phase margin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的值變的比較大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，比較</a:t>
            </a:r>
            <a:r>
              <a:rPr lang="zh-TW" altLang="zh-TW" sz="2800" dirty="0">
                <a:latin typeface="+mn-lt"/>
                <a:ea typeface="標楷體" panose="03000509000000000000" pitchFamily="65" charset="-120"/>
              </a:rPr>
              <a:t>穩定</a:t>
            </a:r>
            <a:r>
              <a:rPr lang="zh-TW" altLang="zh-TW" sz="2800" dirty="0" smtClean="0">
                <a:latin typeface="+mn-lt"/>
                <a:ea typeface="標楷體" panose="03000509000000000000" pitchFamily="65" charset="-120"/>
              </a:rPr>
              <a:t>。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(</a:t>
            </a:r>
            <a:r>
              <a:rPr lang="zh-TW" altLang="en-US" sz="2800" dirty="0" smtClean="0">
                <a:latin typeface="+mn-lt"/>
                <a:ea typeface="標楷體" panose="03000509000000000000" pitchFamily="65" charset="-120"/>
              </a:rPr>
              <a:t>如圖七</a:t>
            </a:r>
            <a:r>
              <a:rPr lang="en-US" altLang="zh-TW" sz="2800" dirty="0" smtClean="0">
                <a:latin typeface="+mn-lt"/>
                <a:ea typeface="標楷體" panose="03000509000000000000" pitchFamily="65" charset="-120"/>
              </a:rPr>
              <a:t>)</a:t>
            </a:r>
            <a:endParaRPr lang="zh-TW" altLang="zh-TW" sz="2800" dirty="0">
              <a:latin typeface="+mn-lt"/>
              <a:ea typeface="標楷體" panose="03000509000000000000" pitchFamily="65" charset="-120"/>
            </a:endParaRPr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endParaRPr lang="en-US" altLang="zh-TW" sz="2800" dirty="0" smtClean="0"/>
          </a:p>
          <a:p>
            <a:endParaRPr lang="en-US" altLang="zh-TW" sz="2800" dirty="0"/>
          </a:p>
          <a:p>
            <a:r>
              <a:rPr lang="en-US" altLang="zh-TW" sz="2800" dirty="0" smtClean="0"/>
              <a:t>                 </a:t>
            </a:r>
          </a:p>
          <a:p>
            <a:r>
              <a:rPr lang="en-US" altLang="zh-TW" sz="2800" dirty="0">
                <a:ea typeface="標楷體" panose="03000509000000000000" pitchFamily="65" charset="-120"/>
              </a:rPr>
              <a:t>2. </a:t>
            </a:r>
            <a:r>
              <a:rPr lang="en-US" altLang="zh-TW" sz="2800" i="1" dirty="0">
                <a:ea typeface="標楷體" panose="03000509000000000000" pitchFamily="65" charset="-120"/>
              </a:rPr>
              <a:t>Quadrature-oscillator circuit</a:t>
            </a:r>
            <a:r>
              <a:rPr lang="zh-TW" altLang="zh-TW" sz="2800" dirty="0">
                <a:ea typeface="標楷體" panose="03000509000000000000" pitchFamily="65" charset="-120"/>
              </a:rPr>
              <a:t>的</a:t>
            </a:r>
            <a:r>
              <a:rPr lang="zh-TW" altLang="zh-TW" sz="2800" dirty="0" smtClean="0">
                <a:ea typeface="標楷體" panose="03000509000000000000" pitchFamily="65" charset="-120"/>
              </a:rPr>
              <a:t>設計</a:t>
            </a:r>
            <a:r>
              <a:rPr lang="en-US" altLang="zh-TW" sz="2800" dirty="0" smtClean="0">
                <a:ea typeface="標楷體" panose="03000509000000000000" pitchFamily="65" charset="-120"/>
              </a:rPr>
              <a:t>(</a:t>
            </a:r>
            <a:r>
              <a:rPr lang="zh-TW" altLang="en-US" sz="2800" dirty="0" smtClean="0">
                <a:ea typeface="標楷體" panose="03000509000000000000" pitchFamily="65" charset="-120"/>
              </a:rPr>
              <a:t>如圖八</a:t>
            </a:r>
            <a:r>
              <a:rPr lang="en-US" altLang="zh-TW" sz="2800" dirty="0" smtClean="0">
                <a:ea typeface="標楷體" panose="03000509000000000000" pitchFamily="65" charset="-120"/>
              </a:rPr>
              <a:t>)(</a:t>
            </a:r>
            <a:r>
              <a:rPr lang="zh-TW" altLang="en-US" sz="2800" dirty="0" smtClean="0">
                <a:ea typeface="標楷體" panose="03000509000000000000" pitchFamily="65" charset="-120"/>
              </a:rPr>
              <a:t>規格如圖九</a:t>
            </a:r>
            <a:r>
              <a:rPr lang="en-US" altLang="zh-TW" sz="2800" dirty="0" smtClean="0">
                <a:ea typeface="標楷體" panose="03000509000000000000" pitchFamily="65" charset="-120"/>
              </a:rPr>
              <a:t>)</a:t>
            </a:r>
            <a:endParaRPr lang="en-US" altLang="zh-TW" sz="2800" dirty="0">
              <a:ea typeface="標楷體" panose="03000509000000000000" pitchFamily="65" charset="-120"/>
            </a:endParaRPr>
          </a:p>
          <a:p>
            <a:r>
              <a:rPr lang="en-US" altLang="zh-TW" sz="2800" dirty="0">
                <a:ea typeface="標楷體" panose="03000509000000000000" pitchFamily="65" charset="-120"/>
              </a:rPr>
              <a:t>	</a:t>
            </a:r>
            <a:r>
              <a:rPr lang="zh-TW" altLang="zh-TW" sz="2800" dirty="0">
                <a:ea typeface="標楷體" panose="03000509000000000000" pitchFamily="65" charset="-120"/>
              </a:rPr>
              <a:t>振盪條件依據</a:t>
            </a:r>
            <a:r>
              <a:rPr lang="en-US" altLang="zh-TW" sz="2800" i="1" dirty="0" err="1">
                <a:ea typeface="標楷體" panose="03000509000000000000" pitchFamily="65" charset="-120"/>
              </a:rPr>
              <a:t>Barkhausen</a:t>
            </a:r>
            <a:r>
              <a:rPr lang="en-US" altLang="zh-TW" sz="2800" i="1" dirty="0">
                <a:ea typeface="標楷體" panose="03000509000000000000" pitchFamily="65" charset="-120"/>
              </a:rPr>
              <a:t> criterion</a:t>
            </a:r>
            <a:r>
              <a:rPr lang="zh-TW" altLang="zh-TW" sz="2800" dirty="0">
                <a:ea typeface="標楷體" panose="03000509000000000000" pitchFamily="65" charset="-120"/>
              </a:rPr>
              <a:t>所闡述的</a:t>
            </a:r>
            <a:r>
              <a:rPr lang="en-US" altLang="zh-TW" sz="2800" dirty="0">
                <a:ea typeface="標楷體" panose="03000509000000000000" pitchFamily="65" charset="-120"/>
              </a:rPr>
              <a:t> =1</a:t>
            </a:r>
            <a:r>
              <a:rPr lang="zh-TW" altLang="zh-TW" sz="2800" dirty="0">
                <a:ea typeface="標楷體" panose="03000509000000000000" pitchFamily="65" charset="-120"/>
              </a:rPr>
              <a:t>，</a:t>
            </a:r>
            <a:r>
              <a:rPr lang="zh-TW" altLang="en-US" sz="2800" dirty="0">
                <a:ea typeface="標楷體" panose="03000509000000000000" pitchFamily="65" charset="-120"/>
              </a:rPr>
              <a:t>它</a:t>
            </a:r>
            <a:r>
              <a:rPr lang="zh-TW" altLang="zh-TW" sz="2800" dirty="0">
                <a:ea typeface="標楷體" panose="03000509000000000000" pitchFamily="65" charset="-120"/>
              </a:rPr>
              <a:t>的</a:t>
            </a:r>
            <a:r>
              <a:rPr lang="en-US" altLang="zh-TW" sz="2800" i="1" dirty="0">
                <a:ea typeface="標楷體" panose="03000509000000000000" pitchFamily="65" charset="-120"/>
              </a:rPr>
              <a:t>pole</a:t>
            </a:r>
            <a:r>
              <a:rPr lang="zh-TW" altLang="zh-TW" sz="2800" dirty="0">
                <a:ea typeface="標楷體" panose="03000509000000000000" pitchFamily="65" charset="-120"/>
              </a:rPr>
              <a:t>值要位於虛軸上，如果位於</a:t>
            </a:r>
            <a:r>
              <a:rPr lang="en-US" altLang="zh-TW" sz="2800" i="1" dirty="0">
                <a:ea typeface="標楷體" panose="03000509000000000000" pitchFamily="65" charset="-120"/>
              </a:rPr>
              <a:t>s-plane</a:t>
            </a:r>
            <a:r>
              <a:rPr lang="zh-TW" altLang="zh-TW" sz="2800" dirty="0">
                <a:ea typeface="標楷體" panose="03000509000000000000" pitchFamily="65" charset="-120"/>
              </a:rPr>
              <a:t>的右半平面的話，振幅就會漸漸發散，反之，如果位於</a:t>
            </a:r>
            <a:r>
              <a:rPr lang="en-US" altLang="zh-TW" sz="2800" i="1" dirty="0">
                <a:ea typeface="標楷體" panose="03000509000000000000" pitchFamily="65" charset="-120"/>
              </a:rPr>
              <a:t>s-plane</a:t>
            </a:r>
            <a:r>
              <a:rPr lang="zh-TW" altLang="zh-TW" sz="2800" dirty="0">
                <a:ea typeface="標楷體" panose="03000509000000000000" pitchFamily="65" charset="-120"/>
              </a:rPr>
              <a:t>的左半平面的話，振幅則會收斂</a:t>
            </a:r>
            <a:r>
              <a:rPr lang="zh-TW" altLang="zh-TW" sz="2800" dirty="0" smtClean="0">
                <a:ea typeface="標楷體" panose="03000509000000000000" pitchFamily="65" charset="-120"/>
              </a:rPr>
              <a:t>。</a:t>
            </a:r>
            <a:endParaRPr lang="en-US" altLang="zh-TW" sz="2800" dirty="0" smtClean="0">
              <a:ea typeface="標楷體" panose="03000509000000000000" pitchFamily="65" charset="-120"/>
            </a:endParaRPr>
          </a:p>
          <a:p>
            <a:r>
              <a:rPr lang="en-US" altLang="zh-TW" sz="2800" dirty="0">
                <a:ea typeface="標楷體" panose="03000509000000000000" pitchFamily="65" charset="-120"/>
              </a:rPr>
              <a:t>	</a:t>
            </a:r>
            <a:r>
              <a:rPr lang="en-US" altLang="zh-TW" sz="2800" i="1" dirty="0">
                <a:ea typeface="標楷體" panose="03000509000000000000" pitchFamily="65" charset="-120"/>
              </a:rPr>
              <a:t>Quadrature-oscillator</a:t>
            </a:r>
            <a:r>
              <a:rPr lang="zh-TW" altLang="zh-TW" sz="2800" dirty="0">
                <a:ea typeface="標楷體" panose="03000509000000000000" pitchFamily="65" charset="-120"/>
              </a:rPr>
              <a:t>必須要能夠同時輸出</a:t>
            </a:r>
            <a:r>
              <a:rPr lang="en-US" altLang="zh-TW" sz="2800" i="1" dirty="0">
                <a:ea typeface="標楷體" panose="03000509000000000000" pitchFamily="65" charset="-120"/>
              </a:rPr>
              <a:t>sine</a:t>
            </a:r>
            <a:r>
              <a:rPr lang="zh-TW" altLang="zh-TW" sz="2800" dirty="0">
                <a:ea typeface="標楷體" panose="03000509000000000000" pitchFamily="65" charset="-120"/>
              </a:rPr>
              <a:t>的波形以及</a:t>
            </a:r>
            <a:r>
              <a:rPr lang="en-US" altLang="zh-TW" sz="2800" i="1" dirty="0">
                <a:ea typeface="標楷體" panose="03000509000000000000" pitchFamily="65" charset="-120"/>
              </a:rPr>
              <a:t>cosine</a:t>
            </a:r>
            <a:r>
              <a:rPr lang="zh-TW" altLang="zh-TW" sz="2800" dirty="0">
                <a:ea typeface="標楷體" panose="03000509000000000000" pitchFamily="65" charset="-120"/>
              </a:rPr>
              <a:t>的波形，因此需要一個</a:t>
            </a:r>
            <a:r>
              <a:rPr lang="en-US" altLang="zh-TW" sz="2800" i="1" dirty="0">
                <a:ea typeface="標楷體" panose="03000509000000000000" pitchFamily="65" charset="-120"/>
              </a:rPr>
              <a:t>Noninverting integrator</a:t>
            </a:r>
            <a:r>
              <a:rPr lang="zh-TW" altLang="zh-TW" sz="2800" dirty="0">
                <a:ea typeface="標楷體" panose="03000509000000000000" pitchFamily="65" charset="-120"/>
              </a:rPr>
              <a:t>，可以把波形</a:t>
            </a:r>
            <a:r>
              <a:rPr lang="zh-TW" altLang="en-US" sz="2800" dirty="0">
                <a:ea typeface="標楷體" panose="03000509000000000000" pitchFamily="65" charset="-120"/>
              </a:rPr>
              <a:t>往後</a:t>
            </a:r>
            <a:r>
              <a:rPr lang="zh-TW" altLang="zh-TW" sz="2800" dirty="0">
                <a:ea typeface="標楷體" panose="03000509000000000000" pitchFamily="65" charset="-120"/>
              </a:rPr>
              <a:t>積分</a:t>
            </a:r>
            <a:r>
              <a:rPr lang="en-US" altLang="zh-TW" sz="2800" dirty="0">
                <a:ea typeface="標楷體" panose="03000509000000000000" pitchFamily="65" charset="-120"/>
              </a:rPr>
              <a:t>90</a:t>
            </a:r>
            <a:r>
              <a:rPr lang="zh-TW" altLang="zh-TW" sz="2800" dirty="0">
                <a:ea typeface="標楷體" panose="03000509000000000000" pitchFamily="65" charset="-120"/>
              </a:rPr>
              <a:t>度，</a:t>
            </a:r>
            <a:r>
              <a:rPr lang="en-US" altLang="zh-TW" sz="2800" i="1" dirty="0">
                <a:ea typeface="標楷體" panose="03000509000000000000" pitchFamily="65" charset="-120"/>
              </a:rPr>
              <a:t>sine</a:t>
            </a:r>
            <a:r>
              <a:rPr lang="zh-TW" altLang="zh-TW" sz="2800" dirty="0">
                <a:ea typeface="標楷體" panose="03000509000000000000" pitchFamily="65" charset="-120"/>
              </a:rPr>
              <a:t>波就可以變成一個</a:t>
            </a:r>
            <a:r>
              <a:rPr lang="en-US" altLang="zh-TW" sz="2800" i="1" dirty="0">
                <a:ea typeface="標楷體" panose="03000509000000000000" pitchFamily="65" charset="-120"/>
              </a:rPr>
              <a:t>cosine</a:t>
            </a:r>
            <a:r>
              <a:rPr lang="zh-TW" altLang="zh-TW" sz="2800" dirty="0">
                <a:ea typeface="標楷體" panose="03000509000000000000" pitchFamily="65" charset="-120"/>
              </a:rPr>
              <a:t>的波形</a:t>
            </a:r>
            <a:r>
              <a:rPr lang="zh-TW" altLang="zh-TW" sz="2800" dirty="0" smtClean="0">
                <a:ea typeface="標楷體" panose="03000509000000000000" pitchFamily="65" charset="-120"/>
              </a:rPr>
              <a:t>。</a:t>
            </a:r>
            <a:endParaRPr lang="en-US" altLang="zh-TW" sz="2800" dirty="0" smtClean="0">
              <a:ea typeface="標楷體" panose="03000509000000000000" pitchFamily="65" charset="-120"/>
            </a:endParaRPr>
          </a:p>
          <a:p>
            <a:r>
              <a:rPr lang="en-US" altLang="zh-TW" sz="2800" dirty="0">
                <a:ea typeface="標楷體" panose="03000509000000000000" pitchFamily="65" charset="-120"/>
              </a:rPr>
              <a:t>	</a:t>
            </a:r>
            <a:r>
              <a:rPr lang="en-US" altLang="zh-TW" sz="2800" i="1" dirty="0">
                <a:ea typeface="標楷體" panose="03000509000000000000" pitchFamily="65" charset="-120"/>
              </a:rPr>
              <a:t>Quadrature-oscillator</a:t>
            </a:r>
            <a:r>
              <a:rPr lang="zh-TW" altLang="zh-TW" sz="2800" dirty="0">
                <a:ea typeface="標楷體" panose="03000509000000000000" pitchFamily="65" charset="-120"/>
              </a:rPr>
              <a:t>必須要能夠同時輸出</a:t>
            </a:r>
            <a:r>
              <a:rPr lang="en-US" altLang="zh-TW" sz="2800" i="1" dirty="0">
                <a:ea typeface="標楷體" panose="03000509000000000000" pitchFamily="65" charset="-120"/>
              </a:rPr>
              <a:t>sine</a:t>
            </a:r>
            <a:r>
              <a:rPr lang="zh-TW" altLang="zh-TW" sz="2800" dirty="0">
                <a:ea typeface="標楷體" panose="03000509000000000000" pitchFamily="65" charset="-120"/>
              </a:rPr>
              <a:t>的波形以及</a:t>
            </a:r>
            <a:r>
              <a:rPr lang="en-US" altLang="zh-TW" sz="2800" i="1" dirty="0">
                <a:ea typeface="標楷體" panose="03000509000000000000" pitchFamily="65" charset="-120"/>
              </a:rPr>
              <a:t>cosine</a:t>
            </a:r>
            <a:r>
              <a:rPr lang="zh-TW" altLang="zh-TW" sz="2800" dirty="0">
                <a:ea typeface="標楷體" panose="03000509000000000000" pitchFamily="65" charset="-120"/>
              </a:rPr>
              <a:t>的波形，因此需要一個</a:t>
            </a:r>
            <a:r>
              <a:rPr lang="en-US" altLang="zh-TW" sz="2800" i="1" dirty="0">
                <a:ea typeface="標楷體" panose="03000509000000000000" pitchFamily="65" charset="-120"/>
              </a:rPr>
              <a:t>Noninverting integrator</a:t>
            </a:r>
            <a:r>
              <a:rPr lang="zh-TW" altLang="zh-TW" sz="2800" dirty="0">
                <a:ea typeface="標楷體" panose="03000509000000000000" pitchFamily="65" charset="-120"/>
              </a:rPr>
              <a:t>，可以把波形</a:t>
            </a:r>
            <a:r>
              <a:rPr lang="zh-TW" altLang="en-US" sz="2800" dirty="0">
                <a:ea typeface="標楷體" panose="03000509000000000000" pitchFamily="65" charset="-120"/>
              </a:rPr>
              <a:t>往後</a:t>
            </a:r>
            <a:r>
              <a:rPr lang="zh-TW" altLang="zh-TW" sz="2800" dirty="0">
                <a:ea typeface="標楷體" panose="03000509000000000000" pitchFamily="65" charset="-120"/>
              </a:rPr>
              <a:t>積分</a:t>
            </a:r>
            <a:r>
              <a:rPr lang="en-US" altLang="zh-TW" sz="2800" dirty="0">
                <a:ea typeface="標楷體" panose="03000509000000000000" pitchFamily="65" charset="-120"/>
              </a:rPr>
              <a:t>90</a:t>
            </a:r>
            <a:r>
              <a:rPr lang="zh-TW" altLang="zh-TW" sz="2800" dirty="0">
                <a:ea typeface="標楷體" panose="03000509000000000000" pitchFamily="65" charset="-120"/>
              </a:rPr>
              <a:t>度，</a:t>
            </a:r>
            <a:r>
              <a:rPr lang="en-US" altLang="zh-TW" sz="2800" i="1" dirty="0">
                <a:ea typeface="標楷體" panose="03000509000000000000" pitchFamily="65" charset="-120"/>
              </a:rPr>
              <a:t>sine</a:t>
            </a:r>
            <a:r>
              <a:rPr lang="zh-TW" altLang="zh-TW" sz="2800" dirty="0">
                <a:ea typeface="標楷體" panose="03000509000000000000" pitchFamily="65" charset="-120"/>
              </a:rPr>
              <a:t>波就可以變成一個</a:t>
            </a:r>
            <a:r>
              <a:rPr lang="en-US" altLang="zh-TW" sz="2800" i="1" dirty="0">
                <a:ea typeface="標楷體" panose="03000509000000000000" pitchFamily="65" charset="-120"/>
              </a:rPr>
              <a:t>cosine</a:t>
            </a:r>
            <a:r>
              <a:rPr lang="zh-TW" altLang="zh-TW" sz="2800" dirty="0">
                <a:ea typeface="標楷體" panose="03000509000000000000" pitchFamily="65" charset="-120"/>
              </a:rPr>
              <a:t>的波形。</a:t>
            </a:r>
          </a:p>
          <a:p>
            <a:endParaRPr lang="zh-TW" altLang="zh-TW" sz="2800" dirty="0">
              <a:ea typeface="標楷體" panose="03000509000000000000" pitchFamily="65" charset="-120"/>
            </a:endParaRPr>
          </a:p>
          <a:p>
            <a:endParaRPr lang="zh-TW" altLang="zh-TW" sz="2800" dirty="0">
              <a:ea typeface="標楷體" panose="03000509000000000000" pitchFamily="65" charset="-120"/>
            </a:endParaRPr>
          </a:p>
          <a:p>
            <a:endParaRPr lang="zh-TW" altLang="en-US" sz="2800" dirty="0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1045" y="8811724"/>
            <a:ext cx="4349493" cy="4310458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65398" y="9344772"/>
            <a:ext cx="6992159" cy="3244362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62" y="28620682"/>
            <a:ext cx="5083684" cy="3930827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6570" y="16030654"/>
            <a:ext cx="5233969" cy="2947764"/>
          </a:xfrm>
          <a:prstGeom prst="rect">
            <a:avLst/>
          </a:prstGeom>
        </p:spPr>
      </p:pic>
      <p:sp>
        <p:nvSpPr>
          <p:cNvPr id="11" name="文字方塊 10"/>
          <p:cNvSpPr txBox="1"/>
          <p:nvPr/>
        </p:nvSpPr>
        <p:spPr>
          <a:xfrm>
            <a:off x="14791377" y="18934621"/>
            <a:ext cx="4874138" cy="1447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770" dirty="0" smtClean="0">
                <a:ea typeface="標楷體" pitchFamily="65" charset="-120"/>
              </a:rPr>
              <a:t>圖</a:t>
            </a:r>
            <a:r>
              <a:rPr lang="zh-TW" altLang="en-US" sz="2770" dirty="0">
                <a:ea typeface="標楷體" pitchFamily="65" charset="-120"/>
              </a:rPr>
              <a:t>十</a:t>
            </a:r>
            <a:r>
              <a:rPr lang="zh-TW" altLang="en-US" sz="2770" dirty="0" smtClean="0">
                <a:ea typeface="標楷體" pitchFamily="65" charset="-120"/>
              </a:rPr>
              <a:t>、</a:t>
            </a:r>
            <a:r>
              <a:rPr lang="en-US" altLang="zh-TW" sz="2770" i="1" dirty="0"/>
              <a:t>Limiter circuit</a:t>
            </a:r>
            <a:endParaRPr lang="zh-TW" altLang="zh-TW" sz="2770" dirty="0"/>
          </a:p>
          <a:p>
            <a:pPr algn="ctr"/>
            <a:r>
              <a:rPr lang="en-US" altLang="zh-TW" sz="2770" i="1" dirty="0"/>
              <a:t> </a:t>
            </a:r>
            <a:r>
              <a:rPr lang="zh-TW" altLang="en-US" sz="2770" dirty="0">
                <a:ea typeface="標楷體" pitchFamily="65" charset="-120"/>
              </a:rPr>
              <a:t>的架構</a:t>
            </a:r>
          </a:p>
          <a:p>
            <a:endParaRPr lang="zh-TW" altLang="en-US" dirty="0"/>
          </a:p>
        </p:txBody>
      </p:sp>
      <p:sp>
        <p:nvSpPr>
          <p:cNvPr id="48" name="文字方塊 47"/>
          <p:cNvSpPr txBox="1"/>
          <p:nvPr/>
        </p:nvSpPr>
        <p:spPr>
          <a:xfrm>
            <a:off x="21041633" y="19003644"/>
            <a:ext cx="4874138" cy="1451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770" dirty="0" smtClean="0">
                <a:ea typeface="標楷體" pitchFamily="65" charset="-120"/>
              </a:rPr>
              <a:t>圖</a:t>
            </a:r>
            <a:r>
              <a:rPr lang="zh-TW" altLang="en-US" sz="2770" dirty="0">
                <a:ea typeface="標楷體" pitchFamily="65" charset="-120"/>
              </a:rPr>
              <a:t>十一</a:t>
            </a:r>
            <a:r>
              <a:rPr lang="zh-TW" altLang="en-US" sz="2770" dirty="0" smtClean="0">
                <a:ea typeface="標楷體" pitchFamily="65" charset="-120"/>
              </a:rPr>
              <a:t>、</a:t>
            </a:r>
            <a:r>
              <a:rPr lang="en-US" altLang="zh-TW" sz="2770" i="1" dirty="0" smtClean="0"/>
              <a:t> </a:t>
            </a:r>
            <a:r>
              <a:rPr lang="en-US" altLang="zh-TW" sz="2400" i="1" dirty="0"/>
              <a:t>Miller integrator</a:t>
            </a:r>
            <a:endParaRPr lang="zh-TW" altLang="zh-TW" sz="2400" dirty="0"/>
          </a:p>
          <a:p>
            <a:pPr algn="ctr"/>
            <a:r>
              <a:rPr lang="zh-TW" altLang="en-US" sz="2770" dirty="0" smtClean="0">
                <a:ea typeface="標楷體" pitchFamily="65" charset="-120"/>
              </a:rPr>
              <a:t>的</a:t>
            </a:r>
            <a:r>
              <a:rPr lang="zh-TW" altLang="en-US" sz="2770" dirty="0">
                <a:ea typeface="標楷體" pitchFamily="65" charset="-120"/>
              </a:rPr>
              <a:t>架構</a:t>
            </a:r>
          </a:p>
          <a:p>
            <a:endParaRPr lang="zh-TW" altLang="en-US" dirty="0"/>
          </a:p>
        </p:txBody>
      </p:sp>
      <p:pic>
        <p:nvPicPr>
          <p:cNvPr id="13" name="圖片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3637" y="15492634"/>
            <a:ext cx="4932133" cy="3511010"/>
          </a:xfrm>
          <a:prstGeom prst="rect">
            <a:avLst/>
          </a:prstGeom>
        </p:spPr>
      </p:pic>
      <p:pic>
        <p:nvPicPr>
          <p:cNvPr id="14" name="圖片 1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1377" y="23437343"/>
            <a:ext cx="5295804" cy="3694971"/>
          </a:xfrm>
          <a:prstGeom prst="rect">
            <a:avLst/>
          </a:prstGeom>
        </p:spPr>
      </p:pic>
      <p:sp>
        <p:nvSpPr>
          <p:cNvPr id="51" name="文字方塊 50"/>
          <p:cNvSpPr txBox="1"/>
          <p:nvPr/>
        </p:nvSpPr>
        <p:spPr>
          <a:xfrm>
            <a:off x="14877025" y="27132314"/>
            <a:ext cx="4874138" cy="1456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770" dirty="0" smtClean="0">
                <a:ea typeface="標楷體" pitchFamily="65" charset="-120"/>
              </a:rPr>
              <a:t>圖十二、</a:t>
            </a:r>
            <a:r>
              <a:rPr lang="en-US" altLang="zh-TW" sz="2770" i="1" dirty="0" smtClean="0"/>
              <a:t> </a:t>
            </a:r>
            <a:r>
              <a:rPr lang="en-US" altLang="zh-TW" sz="2400" i="1" dirty="0"/>
              <a:t>Noninverting integrator</a:t>
            </a:r>
            <a:r>
              <a:rPr lang="zh-TW" altLang="en-US" sz="2770" dirty="0" smtClean="0">
                <a:ea typeface="標楷體" pitchFamily="65" charset="-120"/>
              </a:rPr>
              <a:t>的</a:t>
            </a:r>
            <a:r>
              <a:rPr lang="zh-TW" altLang="en-US" sz="2770" dirty="0">
                <a:ea typeface="標楷體" pitchFamily="65" charset="-120"/>
              </a:rPr>
              <a:t>架構</a:t>
            </a:r>
          </a:p>
          <a:p>
            <a:endParaRPr lang="zh-TW" altLang="en-US" dirty="0"/>
          </a:p>
        </p:txBody>
      </p:sp>
      <p:pic>
        <p:nvPicPr>
          <p:cNvPr id="15" name="圖片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83554" y="23379144"/>
            <a:ext cx="4912971" cy="3753170"/>
          </a:xfrm>
          <a:prstGeom prst="rect">
            <a:avLst/>
          </a:prstGeom>
        </p:spPr>
      </p:pic>
      <p:sp>
        <p:nvSpPr>
          <p:cNvPr id="53" name="文字方塊 52"/>
          <p:cNvSpPr txBox="1"/>
          <p:nvPr/>
        </p:nvSpPr>
        <p:spPr>
          <a:xfrm>
            <a:off x="22142676" y="27168746"/>
            <a:ext cx="4874138" cy="1451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770" dirty="0" smtClean="0">
                <a:ea typeface="標楷體" pitchFamily="65" charset="-120"/>
              </a:rPr>
              <a:t>圖十三、</a:t>
            </a:r>
            <a:r>
              <a:rPr lang="en-US" altLang="zh-TW" sz="2770" i="1" dirty="0" smtClean="0"/>
              <a:t> Buffer(</a:t>
            </a:r>
            <a:r>
              <a:rPr lang="zh-TW" altLang="zh-TW" sz="2400" dirty="0"/>
              <a:t>電壓隨耦器</a:t>
            </a:r>
            <a:r>
              <a:rPr lang="en-US" altLang="zh-TW" sz="2770" i="1" dirty="0" smtClean="0"/>
              <a:t>)</a:t>
            </a:r>
            <a:r>
              <a:rPr lang="zh-TW" altLang="en-US" sz="2770" dirty="0" smtClean="0">
                <a:ea typeface="標楷體" pitchFamily="65" charset="-120"/>
              </a:rPr>
              <a:t>的</a:t>
            </a:r>
            <a:r>
              <a:rPr lang="zh-TW" altLang="en-US" sz="2770" dirty="0">
                <a:ea typeface="標楷體" pitchFamily="65" charset="-120"/>
              </a:rPr>
              <a:t>架構</a:t>
            </a:r>
          </a:p>
          <a:p>
            <a:endParaRPr lang="zh-TW" altLang="en-US" dirty="0"/>
          </a:p>
        </p:txBody>
      </p:sp>
      <p:pic>
        <p:nvPicPr>
          <p:cNvPr id="12" name="圖片 1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5723" y="29334987"/>
            <a:ext cx="5556253" cy="3367691"/>
          </a:xfrm>
          <a:prstGeom prst="rect">
            <a:avLst/>
          </a:prstGeom>
        </p:spPr>
      </p:pic>
      <p:sp>
        <p:nvSpPr>
          <p:cNvPr id="34" name="矩形 98"/>
          <p:cNvSpPr>
            <a:spLocks noChangeArrowheads="1"/>
          </p:cNvSpPr>
          <p:nvPr/>
        </p:nvSpPr>
        <p:spPr bwMode="auto">
          <a:xfrm>
            <a:off x="13234737" y="32702678"/>
            <a:ext cx="7735433" cy="51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765" dirty="0">
                <a:ea typeface="標楷體" pitchFamily="65" charset="-120"/>
              </a:rPr>
              <a:t>圖</a:t>
            </a:r>
            <a:r>
              <a:rPr lang="zh-TW" altLang="en-US" sz="2765" dirty="0" smtClean="0">
                <a:ea typeface="標楷體" pitchFamily="65" charset="-120"/>
              </a:rPr>
              <a:t>十四、</a:t>
            </a:r>
            <a:r>
              <a:rPr lang="en-US" altLang="zh-TW" sz="2765" dirty="0" smtClean="0">
                <a:ea typeface="標楷體" pitchFamily="65" charset="-120"/>
              </a:rPr>
              <a:t>post-sim(TT)</a:t>
            </a:r>
            <a:endParaRPr lang="zh-TW" altLang="en-US" sz="2765" dirty="0">
              <a:ea typeface="標楷體" pitchFamily="65" charset="-120"/>
            </a:endParaRPr>
          </a:p>
        </p:txBody>
      </p:sp>
      <p:pic>
        <p:nvPicPr>
          <p:cNvPr id="16" name="圖片 1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91377" y="33220512"/>
            <a:ext cx="5605410" cy="3383485"/>
          </a:xfrm>
          <a:prstGeom prst="rect">
            <a:avLst/>
          </a:prstGeom>
        </p:spPr>
      </p:pic>
      <p:sp>
        <p:nvSpPr>
          <p:cNvPr id="36" name="矩形 98"/>
          <p:cNvSpPr>
            <a:spLocks noChangeArrowheads="1"/>
          </p:cNvSpPr>
          <p:nvPr/>
        </p:nvSpPr>
        <p:spPr bwMode="auto">
          <a:xfrm>
            <a:off x="13571562" y="36690139"/>
            <a:ext cx="7735433" cy="51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圖十噁、</a:t>
            </a:r>
            <a:r>
              <a:rPr lang="en-US" altLang="zh-TW" sz="2765" dirty="0" smtClean="0">
                <a:ea typeface="標楷體" pitchFamily="65" charset="-120"/>
              </a:rPr>
              <a:t>pre-sim(TT)</a:t>
            </a:r>
            <a:endParaRPr lang="zh-TW" altLang="en-US" sz="2765" dirty="0">
              <a:ea typeface="標楷體" pitchFamily="65" charset="-12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1453802" y="12329067"/>
            <a:ext cx="3051763" cy="163145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303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5872639" y="12329067"/>
            <a:ext cx="3051763" cy="1631459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303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  <p:cxnSp>
        <p:nvCxnSpPr>
          <p:cNvPr id="29" name="直線單箭頭接點 28"/>
          <p:cNvCxnSpPr/>
          <p:nvPr/>
        </p:nvCxnSpPr>
        <p:spPr bwMode="auto">
          <a:xfrm>
            <a:off x="8968048" y="12617300"/>
            <a:ext cx="1703963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7" name="文字方塊 46"/>
          <p:cNvSpPr txBox="1"/>
          <p:nvPr/>
        </p:nvSpPr>
        <p:spPr>
          <a:xfrm>
            <a:off x="4085032" y="14897856"/>
            <a:ext cx="2140842" cy="594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err="1" smtClean="0"/>
              <a:t>V</a:t>
            </a:r>
            <a:r>
              <a:rPr lang="en-US" altLang="zh-TW" baseline="-25000" dirty="0" err="1" smtClean="0"/>
              <a:t>out</a:t>
            </a:r>
            <a:r>
              <a:rPr lang="en-US" altLang="zh-TW" dirty="0" smtClean="0"/>
              <a:t>(cosine)</a:t>
            </a:r>
            <a:endParaRPr lang="zh-TW" altLang="en-US" dirty="0"/>
          </a:p>
        </p:txBody>
      </p:sp>
      <p:sp>
        <p:nvSpPr>
          <p:cNvPr id="49" name="文字方塊 48"/>
          <p:cNvSpPr txBox="1"/>
          <p:nvPr/>
        </p:nvSpPr>
        <p:spPr>
          <a:xfrm>
            <a:off x="10672011" y="12336284"/>
            <a:ext cx="1744901" cy="594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err="1" smtClean="0"/>
              <a:t>V</a:t>
            </a:r>
            <a:r>
              <a:rPr lang="en-US" altLang="zh-TW" baseline="-25000" dirty="0" err="1" smtClean="0"/>
              <a:t>out</a:t>
            </a:r>
            <a:r>
              <a:rPr lang="en-US" altLang="zh-TW" dirty="0" smtClean="0"/>
              <a:t>(sine)</a:t>
            </a:r>
            <a:endParaRPr lang="zh-TW" altLang="en-US" dirty="0"/>
          </a:p>
        </p:txBody>
      </p:sp>
      <p:sp>
        <p:nvSpPr>
          <p:cNvPr id="55" name="文字方塊 54"/>
          <p:cNvSpPr txBox="1"/>
          <p:nvPr/>
        </p:nvSpPr>
        <p:spPr>
          <a:xfrm>
            <a:off x="1694661" y="12565071"/>
            <a:ext cx="2812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i="1" dirty="0">
                <a:ea typeface="標楷體" panose="03000509000000000000" pitchFamily="65" charset="-120"/>
              </a:rPr>
              <a:t>Miller integrator</a:t>
            </a:r>
            <a:endParaRPr lang="zh-TW" altLang="en-US" sz="2800" dirty="0"/>
          </a:p>
        </p:txBody>
      </p:sp>
      <p:sp>
        <p:nvSpPr>
          <p:cNvPr id="68" name="文字方塊 67"/>
          <p:cNvSpPr txBox="1"/>
          <p:nvPr/>
        </p:nvSpPr>
        <p:spPr>
          <a:xfrm>
            <a:off x="5992046" y="12565071"/>
            <a:ext cx="29323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i="1" dirty="0" err="1">
                <a:ea typeface="標楷體" panose="03000509000000000000" pitchFamily="65" charset="-120"/>
              </a:rPr>
              <a:t>Noninverting</a:t>
            </a:r>
            <a:r>
              <a:rPr lang="en-US" altLang="zh-TW" sz="2800" i="1" dirty="0">
                <a:ea typeface="標楷體" panose="03000509000000000000" pitchFamily="65" charset="-120"/>
              </a:rPr>
              <a:t> integrator</a:t>
            </a:r>
            <a:endParaRPr lang="zh-TW" altLang="zh-TW" sz="2800" dirty="0">
              <a:ea typeface="標楷體" panose="03000509000000000000" pitchFamily="65" charset="-120"/>
            </a:endParaRPr>
          </a:p>
        </p:txBody>
      </p:sp>
      <p:sp>
        <p:nvSpPr>
          <p:cNvPr id="74" name="矩形 100"/>
          <p:cNvSpPr>
            <a:spLocks noChangeArrowheads="1"/>
          </p:cNvSpPr>
          <p:nvPr/>
        </p:nvSpPr>
        <p:spPr bwMode="auto">
          <a:xfrm>
            <a:off x="1934951" y="15525333"/>
            <a:ext cx="5791115" cy="51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</a:t>
            </a:r>
            <a:r>
              <a:rPr lang="zh-TW" altLang="en-US" sz="2765" dirty="0">
                <a:ea typeface="標楷體" pitchFamily="65" charset="-120"/>
              </a:rPr>
              <a:t>一</a:t>
            </a:r>
            <a:r>
              <a:rPr lang="zh-TW" altLang="en-US" sz="2765" dirty="0" smtClean="0">
                <a:ea typeface="標楷體" pitchFamily="65" charset="-120"/>
              </a:rPr>
              <a:t>、</a:t>
            </a:r>
            <a:r>
              <a:rPr lang="en-US" altLang="zh-TW" sz="2400" i="1" dirty="0" smtClean="0"/>
              <a:t> Quadrature-oscillator</a:t>
            </a:r>
            <a:r>
              <a:rPr lang="zh-TW" altLang="en-US" sz="2765" dirty="0" smtClean="0">
                <a:ea typeface="標楷體" pitchFamily="65" charset="-120"/>
              </a:rPr>
              <a:t>的</a:t>
            </a:r>
            <a:r>
              <a:rPr lang="zh-TW" altLang="en-US" sz="2765" dirty="0">
                <a:ea typeface="標楷體" pitchFamily="65" charset="-120"/>
              </a:rPr>
              <a:t>架構</a:t>
            </a:r>
          </a:p>
        </p:txBody>
      </p:sp>
      <p:sp>
        <p:nvSpPr>
          <p:cNvPr id="50" name="文字方塊 49"/>
          <p:cNvSpPr txBox="1"/>
          <p:nvPr/>
        </p:nvSpPr>
        <p:spPr>
          <a:xfrm>
            <a:off x="8144828" y="16700856"/>
            <a:ext cx="5125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latin typeface="+mn-lt"/>
                <a:ea typeface="標楷體" pitchFamily="65" charset="-120"/>
              </a:rPr>
              <a:t>，再經由</a:t>
            </a:r>
            <a:r>
              <a:rPr lang="en-US" altLang="zh-TW" sz="2800" i="1" dirty="0" smtClean="0">
                <a:latin typeface="+mn-lt"/>
                <a:ea typeface="標楷體" pitchFamily="65" charset="-120"/>
              </a:rPr>
              <a:t>feedback</a:t>
            </a:r>
            <a:r>
              <a:rPr lang="zh-TW" altLang="en-US" sz="2800" dirty="0" smtClean="0">
                <a:latin typeface="+mn-lt"/>
                <a:ea typeface="標楷體" pitchFamily="65" charset="-120"/>
              </a:rPr>
              <a:t>的方式迴授到</a:t>
            </a:r>
            <a:endParaRPr lang="zh-TW" altLang="en-US" sz="2800" dirty="0">
              <a:latin typeface="+mn-lt"/>
              <a:ea typeface="標楷體" pitchFamily="65" charset="-120"/>
            </a:endParaRPr>
          </a:p>
        </p:txBody>
      </p:sp>
      <p:sp>
        <p:nvSpPr>
          <p:cNvPr id="54" name="文字方塊 53"/>
          <p:cNvSpPr txBox="1"/>
          <p:nvPr/>
        </p:nvSpPr>
        <p:spPr>
          <a:xfrm>
            <a:off x="514802" y="17116049"/>
            <a:ext cx="12609094" cy="102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i="1" dirty="0" err="1" smtClean="0">
                <a:latin typeface="+mn-lt"/>
                <a:ea typeface="標楷體" pitchFamily="65" charset="-120"/>
              </a:rPr>
              <a:t>Noninverting</a:t>
            </a:r>
            <a:r>
              <a:rPr lang="en-US" altLang="zh-TW" sz="2800" i="1" dirty="0" smtClean="0">
                <a:latin typeface="+mn-lt"/>
                <a:ea typeface="標楷體" pitchFamily="65" charset="-120"/>
              </a:rPr>
              <a:t> integrator</a:t>
            </a:r>
            <a:r>
              <a:rPr lang="zh-TW" altLang="en-US" sz="2800" dirty="0" smtClean="0">
                <a:latin typeface="+mn-lt"/>
                <a:ea typeface="標楷體" pitchFamily="65" charset="-120"/>
              </a:rPr>
              <a:t> 這時可得第二個輸出</a:t>
            </a:r>
            <a:r>
              <a:rPr lang="en-US" altLang="zh-TW" sz="2800" dirty="0" err="1" smtClean="0">
                <a:latin typeface="+mn-lt"/>
                <a:ea typeface="標楷體" pitchFamily="65" charset="-120"/>
              </a:rPr>
              <a:t>V</a:t>
            </a:r>
            <a:r>
              <a:rPr lang="en-US" altLang="zh-TW" sz="2800" baseline="-25000" dirty="0" err="1" smtClean="0">
                <a:latin typeface="+mn-lt"/>
                <a:ea typeface="標楷體" pitchFamily="65" charset="-120"/>
              </a:rPr>
              <a:t>out</a:t>
            </a:r>
            <a:endParaRPr lang="zh-TW" altLang="zh-TW" sz="2800" baseline="-25000" dirty="0" smtClean="0">
              <a:latin typeface="+mn-lt"/>
              <a:ea typeface="標楷體" pitchFamily="65" charset="-120"/>
            </a:endParaRPr>
          </a:p>
          <a:p>
            <a:endParaRPr lang="zh-TW" altLang="en-US" dirty="0">
              <a:latin typeface="+mn-lt"/>
              <a:ea typeface="標楷體" pitchFamily="65" charset="-120"/>
            </a:endParaRPr>
          </a:p>
        </p:txBody>
      </p:sp>
      <p:sp>
        <p:nvSpPr>
          <p:cNvPr id="56" name="矩形 98"/>
          <p:cNvSpPr>
            <a:spLocks noChangeArrowheads="1"/>
          </p:cNvSpPr>
          <p:nvPr/>
        </p:nvSpPr>
        <p:spPr bwMode="auto">
          <a:xfrm>
            <a:off x="20083100" y="36690139"/>
            <a:ext cx="7735433" cy="517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2765" dirty="0" smtClean="0">
                <a:ea typeface="標楷體" pitchFamily="65" charset="-120"/>
              </a:rPr>
              <a:t>圖十六、最終之晶片設計圖</a:t>
            </a:r>
            <a:endParaRPr lang="zh-TW" altLang="en-US" sz="2765" dirty="0">
              <a:ea typeface="標楷體" pitchFamily="65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20665398" y="29415322"/>
            <a:ext cx="6570838" cy="26045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Chip size: 505.32μm*546.690μm</a:t>
            </a:r>
            <a:endParaRPr lang="zh-TW" altLang="zh-TW" dirty="0"/>
          </a:p>
          <a:p>
            <a:r>
              <a:rPr lang="en-US" altLang="zh-TW" dirty="0"/>
              <a:t>Transistors/Gate count: 40 Transistors</a:t>
            </a:r>
            <a:endParaRPr lang="zh-TW" altLang="zh-TW" dirty="0"/>
          </a:p>
          <a:p>
            <a:r>
              <a:rPr lang="en-US" altLang="zh-TW" dirty="0"/>
              <a:t>Power dissipation: 32.2182mW</a:t>
            </a:r>
            <a:endParaRPr lang="zh-TW" altLang="zh-TW" dirty="0"/>
          </a:p>
          <a:p>
            <a:r>
              <a:rPr lang="en-US" altLang="zh-TW" dirty="0"/>
              <a:t>MAX. Frequency: 20k Hz</a:t>
            </a:r>
            <a:endParaRPr lang="zh-TW" altLang="zh-TW" dirty="0"/>
          </a:p>
          <a:p>
            <a:endParaRPr lang="zh-TW" altLang="en-US" dirty="0"/>
          </a:p>
        </p:txBody>
      </p:sp>
      <p:pic>
        <p:nvPicPr>
          <p:cNvPr id="57" name="內容版面配置區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0895" y="24787643"/>
            <a:ext cx="4449636" cy="2519840"/>
          </a:xfrm>
          <a:prstGeom prst="rect">
            <a:avLst/>
          </a:prstGeom>
        </p:spPr>
      </p:pic>
      <p:sp>
        <p:nvSpPr>
          <p:cNvPr id="59" name="文字方塊 58"/>
          <p:cNvSpPr txBox="1"/>
          <p:nvPr/>
        </p:nvSpPr>
        <p:spPr>
          <a:xfrm>
            <a:off x="7194623" y="32810194"/>
            <a:ext cx="4874138" cy="518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770" dirty="0" smtClean="0">
                <a:ea typeface="標楷體" pitchFamily="65" charset="-120"/>
              </a:rPr>
              <a:t>圖七、</a:t>
            </a:r>
            <a:r>
              <a:rPr lang="en-US" altLang="zh-TW" sz="2770" dirty="0" smtClean="0">
                <a:ea typeface="標楷體" pitchFamily="65" charset="-120"/>
              </a:rPr>
              <a:t>OP</a:t>
            </a:r>
            <a:r>
              <a:rPr lang="zh-TW" altLang="en-US" sz="2770" dirty="0" smtClean="0">
                <a:ea typeface="標楷體" pitchFamily="65" charset="-120"/>
              </a:rPr>
              <a:t>波德圖</a:t>
            </a:r>
            <a:endParaRPr lang="zh-TW" altLang="en-US" dirty="0"/>
          </a:p>
        </p:txBody>
      </p:sp>
      <p:cxnSp>
        <p:nvCxnSpPr>
          <p:cNvPr id="20" name="直線接點 19"/>
          <p:cNvCxnSpPr/>
          <p:nvPr/>
        </p:nvCxnSpPr>
        <p:spPr bwMode="auto">
          <a:xfrm>
            <a:off x="7536768" y="13960526"/>
            <a:ext cx="0" cy="4773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直線接點 21"/>
          <p:cNvCxnSpPr/>
          <p:nvPr/>
        </p:nvCxnSpPr>
        <p:spPr bwMode="auto">
          <a:xfrm flipH="1">
            <a:off x="2438748" y="14437895"/>
            <a:ext cx="509802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直線單箭頭接點 25"/>
          <p:cNvCxnSpPr/>
          <p:nvPr/>
        </p:nvCxnSpPr>
        <p:spPr bwMode="auto">
          <a:xfrm flipV="1">
            <a:off x="2438748" y="13960526"/>
            <a:ext cx="0" cy="47736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直線單箭頭接點 29"/>
          <p:cNvCxnSpPr/>
          <p:nvPr/>
        </p:nvCxnSpPr>
        <p:spPr bwMode="auto">
          <a:xfrm>
            <a:off x="4505565" y="12633673"/>
            <a:ext cx="136707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直線接點 31"/>
          <p:cNvCxnSpPr>
            <a:stCxn id="17" idx="3"/>
          </p:cNvCxnSpPr>
          <p:nvPr/>
        </p:nvCxnSpPr>
        <p:spPr bwMode="auto">
          <a:xfrm flipV="1">
            <a:off x="4505565" y="13144796"/>
            <a:ext cx="649888" cy="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直線單箭頭接點 34"/>
          <p:cNvCxnSpPr/>
          <p:nvPr/>
        </p:nvCxnSpPr>
        <p:spPr bwMode="auto">
          <a:xfrm>
            <a:off x="5155453" y="13110726"/>
            <a:ext cx="0" cy="178713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69" name="內容版面配置區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306" y="28933610"/>
            <a:ext cx="7052570" cy="3304970"/>
          </a:xfrm>
          <a:prstGeom prst="rect">
            <a:avLst/>
          </a:prstGeom>
        </p:spPr>
      </p:pic>
      <p:sp>
        <p:nvSpPr>
          <p:cNvPr id="70" name="文字方塊 69"/>
          <p:cNvSpPr txBox="1"/>
          <p:nvPr/>
        </p:nvSpPr>
        <p:spPr>
          <a:xfrm>
            <a:off x="10341528" y="27995975"/>
            <a:ext cx="4874138" cy="518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770" dirty="0" smtClean="0">
                <a:ea typeface="標楷體" pitchFamily="65" charset="-120"/>
              </a:rPr>
              <a:t>圖</a:t>
            </a:r>
            <a:r>
              <a:rPr lang="zh-TW" altLang="en-US" sz="2770" dirty="0">
                <a:ea typeface="標楷體" pitchFamily="65" charset="-120"/>
              </a:rPr>
              <a:t>五、</a:t>
            </a:r>
            <a:r>
              <a:rPr lang="en-US" altLang="zh-TW" sz="2770" dirty="0">
                <a:ea typeface="標楷體" pitchFamily="65" charset="-120"/>
              </a:rPr>
              <a:t>OP</a:t>
            </a:r>
            <a:r>
              <a:rPr lang="zh-TW" altLang="en-US" sz="2770" dirty="0">
                <a:ea typeface="標楷體" pitchFamily="65" charset="-120"/>
              </a:rPr>
              <a:t>公式</a:t>
            </a:r>
            <a:endParaRPr lang="zh-TW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5067</TotalTime>
  <Words>183</Words>
  <Application>Microsoft Office PowerPoint</Application>
  <PresentationFormat>自訂</PresentationFormat>
  <Paragraphs>119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新細明體</vt:lpstr>
      <vt:lpstr>標楷體</vt:lpstr>
      <vt:lpstr>Calibri</vt:lpstr>
      <vt:lpstr>Cambria Math</vt:lpstr>
      <vt:lpstr>Symbol</vt:lpstr>
      <vt:lpstr>Times New Roman</vt:lpstr>
      <vt:lpstr>預設簡報設計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encl</dc:creator>
  <cp:lastModifiedBy>Jia Huey Lin</cp:lastModifiedBy>
  <cp:revision>300</cp:revision>
  <dcterms:created xsi:type="dcterms:W3CDTF">1601-01-01T00:00:00Z</dcterms:created>
  <dcterms:modified xsi:type="dcterms:W3CDTF">2015-12-03T08:22:47Z</dcterms:modified>
</cp:coreProperties>
</file>